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8" r:id="rId3"/>
    <p:sldId id="355" r:id="rId4"/>
    <p:sldId id="303" r:id="rId5"/>
    <p:sldId id="304" r:id="rId6"/>
    <p:sldId id="305" r:id="rId7"/>
    <p:sldId id="370" r:id="rId8"/>
    <p:sldId id="358" r:id="rId9"/>
    <p:sldId id="361" r:id="rId10"/>
    <p:sldId id="339" r:id="rId11"/>
    <p:sldId id="354" r:id="rId12"/>
    <p:sldId id="342" r:id="rId13"/>
    <p:sldId id="259" r:id="rId14"/>
    <p:sldId id="279" r:id="rId15"/>
    <p:sldId id="335" r:id="rId16"/>
    <p:sldId id="269" r:id="rId17"/>
    <p:sldId id="281" r:id="rId18"/>
    <p:sldId id="334" r:id="rId19"/>
    <p:sldId id="337" r:id="rId20"/>
    <p:sldId id="338" r:id="rId21"/>
    <p:sldId id="290" r:id="rId22"/>
    <p:sldId id="264" r:id="rId23"/>
    <p:sldId id="353" r:id="rId24"/>
    <p:sldId id="363" r:id="rId25"/>
    <p:sldId id="364" r:id="rId26"/>
    <p:sldId id="365" r:id="rId27"/>
    <p:sldId id="366" r:id="rId28"/>
    <p:sldId id="367" r:id="rId29"/>
    <p:sldId id="368" r:id="rId30"/>
    <p:sldId id="27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 Family" initials="J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669900"/>
    <a:srgbClr val="009999"/>
    <a:srgbClr val="FFFF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5842" autoAdjust="0"/>
  </p:normalViewPr>
  <p:slideViewPr>
    <p:cSldViewPr>
      <p:cViewPr varScale="1">
        <p:scale>
          <a:sx n="103" d="100"/>
          <a:sy n="103" d="100"/>
        </p:scale>
        <p:origin x="2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299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3T01:20:07.710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E84B40-C5EB-4433-A1F1-ED5D20876A5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1E12B9-E254-4787-98F3-F14E672B3E99}">
      <dgm:prSet phldrT="[Text]" custT="1"/>
      <dgm:spPr/>
      <dgm:t>
        <a:bodyPr/>
        <a:lstStyle/>
        <a:p>
          <a:r>
            <a:rPr lang="en-US" sz="1800" b="1" dirty="0"/>
            <a:t>School Team</a:t>
          </a:r>
        </a:p>
        <a:p>
          <a:r>
            <a:rPr lang="en-US" sz="1800" dirty="0"/>
            <a:t> receives report and responds timely during school hours</a:t>
          </a:r>
        </a:p>
      </dgm:t>
    </dgm:pt>
    <dgm:pt modelId="{F8AB1F4E-BDDC-4C29-9C3C-394E8700B5DE}" type="parTrans" cxnId="{32467571-1E7A-4178-AAF2-157EEE391D77}">
      <dgm:prSet/>
      <dgm:spPr>
        <a:ln>
          <a:noFill/>
        </a:ln>
      </dgm:spPr>
      <dgm:t>
        <a:bodyPr/>
        <a:lstStyle/>
        <a:p>
          <a:endParaRPr lang="en-US" dirty="0"/>
        </a:p>
      </dgm:t>
    </dgm:pt>
    <dgm:pt modelId="{F6EF0A6A-9FBB-4F46-A28A-6BC6FBF38813}" type="sibTrans" cxnId="{32467571-1E7A-4178-AAF2-157EEE391D77}">
      <dgm:prSet/>
      <dgm:spPr/>
      <dgm:t>
        <a:bodyPr/>
        <a:lstStyle/>
        <a:p>
          <a:endParaRPr lang="en-US"/>
        </a:p>
      </dgm:t>
    </dgm:pt>
    <dgm:pt modelId="{B0401FC0-FB2F-4E81-B61E-5C905ECCEE2A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dirty="0"/>
            <a:t>Active </a:t>
          </a:r>
          <a:r>
            <a:rPr lang="en-US" sz="1800" b="1" dirty="0">
              <a:solidFill>
                <a:schemeClr val="accent2">
                  <a:lumMod val="75000"/>
                </a:schemeClr>
              </a:solidFill>
            </a:rPr>
            <a:t>suicide</a:t>
          </a:r>
          <a:r>
            <a:rPr lang="en-US" sz="1800" dirty="0"/>
            <a:t> risk also to Law Enforcement 24/7</a:t>
          </a:r>
        </a:p>
      </dgm:t>
    </dgm:pt>
    <dgm:pt modelId="{E859B091-11E0-458D-B6A3-2BF2CA8AFE47}" type="parTrans" cxnId="{4CAD7CD6-8012-4AD3-82BF-994D4F23F212}">
      <dgm:prSet/>
      <dgm:spPr>
        <a:ln w="25400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 dirty="0"/>
        </a:p>
      </dgm:t>
    </dgm:pt>
    <dgm:pt modelId="{D97E868A-8ECC-4E0C-A580-6052007E1E5B}" type="sibTrans" cxnId="{4CAD7CD6-8012-4AD3-82BF-994D4F23F212}">
      <dgm:prSet/>
      <dgm:spPr/>
      <dgm:t>
        <a:bodyPr/>
        <a:lstStyle/>
        <a:p>
          <a:endParaRPr lang="en-US"/>
        </a:p>
      </dgm:t>
    </dgm:pt>
    <dgm:pt modelId="{00D254F3-0C6A-4D3B-9609-9BD6CF2BF95D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dirty="0"/>
            <a:t>Active threat of school violence  or suicide to Law Enforcement 24/7</a:t>
          </a:r>
        </a:p>
      </dgm:t>
    </dgm:pt>
    <dgm:pt modelId="{14C813ED-0D26-41FE-BE1A-C99F2AFE547A}" type="sibTrans" cxnId="{FB4532C0-5D53-490A-87CD-9E5519A558E8}">
      <dgm:prSet/>
      <dgm:spPr/>
      <dgm:t>
        <a:bodyPr/>
        <a:lstStyle/>
        <a:p>
          <a:endParaRPr lang="en-US"/>
        </a:p>
      </dgm:t>
    </dgm:pt>
    <dgm:pt modelId="{339775B2-60C4-4D33-AF05-72FFFDF55321}" type="parTrans" cxnId="{FB4532C0-5D53-490A-87CD-9E5519A558E8}">
      <dgm:prSet/>
      <dgm:spPr>
        <a:ln w="25400"/>
      </dgm:spPr>
      <dgm:t>
        <a:bodyPr/>
        <a:lstStyle/>
        <a:p>
          <a:endParaRPr lang="en-US" dirty="0"/>
        </a:p>
      </dgm:t>
    </dgm:pt>
    <dgm:pt modelId="{2A45542A-A655-42A9-9799-6F568F0D5225}">
      <dgm:prSet phldrT="[Text]" custT="1"/>
      <dgm:spPr/>
      <dgm:t>
        <a:bodyPr/>
        <a:lstStyle/>
        <a:p>
          <a:r>
            <a:rPr lang="en-US" sz="2000" dirty="0"/>
            <a:t>DPS receives reports live 24/7; two-way dialogue when reporter logs back in</a:t>
          </a:r>
        </a:p>
      </dgm:t>
    </dgm:pt>
    <dgm:pt modelId="{3E686D9A-C080-4EE2-8901-BFAB68BF5E67}" type="sibTrans" cxnId="{6A70EDB0-613B-451E-9D2A-C5D510565EE2}">
      <dgm:prSet/>
      <dgm:spPr/>
      <dgm:t>
        <a:bodyPr/>
        <a:lstStyle/>
        <a:p>
          <a:endParaRPr lang="en-US"/>
        </a:p>
      </dgm:t>
    </dgm:pt>
    <dgm:pt modelId="{50660D73-D9CC-4588-B5FF-F27A087F2EAB}" type="parTrans" cxnId="{6A70EDB0-613B-451E-9D2A-C5D510565EE2}">
      <dgm:prSet/>
      <dgm:spPr/>
      <dgm:t>
        <a:bodyPr/>
        <a:lstStyle/>
        <a:p>
          <a:endParaRPr lang="en-US"/>
        </a:p>
      </dgm:t>
    </dgm:pt>
    <dgm:pt modelId="{978A5F51-B991-4BF3-A4D6-89AE834929F8}" type="pres">
      <dgm:prSet presAssocID="{2DE84B40-C5EB-4433-A1F1-ED5D20876A5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C7420FD-E168-467E-B6AB-92E028A32C5F}" type="pres">
      <dgm:prSet presAssocID="{2A45542A-A655-42A9-9799-6F568F0D5225}" presName="hierRoot1" presStyleCnt="0"/>
      <dgm:spPr/>
    </dgm:pt>
    <dgm:pt modelId="{8711B546-17CC-4989-BB93-22A39F943B21}" type="pres">
      <dgm:prSet presAssocID="{2A45542A-A655-42A9-9799-6F568F0D5225}" presName="composite" presStyleCnt="0"/>
      <dgm:spPr/>
    </dgm:pt>
    <dgm:pt modelId="{C0103626-39E1-40FE-8308-E0256D05B5D2}" type="pres">
      <dgm:prSet presAssocID="{2A45542A-A655-42A9-9799-6F568F0D5225}" presName="background" presStyleLbl="node0" presStyleIdx="0" presStyleCnt="1"/>
      <dgm:spPr/>
    </dgm:pt>
    <dgm:pt modelId="{4B816B9D-F733-4BBA-91CA-8F26507C73F5}" type="pres">
      <dgm:prSet presAssocID="{2A45542A-A655-42A9-9799-6F568F0D5225}" presName="text" presStyleLbl="fgAcc0" presStyleIdx="0" presStyleCnt="1" custScaleX="504862" custScaleY="471972" custLinFactNeighborX="-40305" custLinFactNeighborY="-6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DCA8F7-C90A-4D1C-9E4D-4372E46E337C}" type="pres">
      <dgm:prSet presAssocID="{2A45542A-A655-42A9-9799-6F568F0D5225}" presName="hierChild2" presStyleCnt="0"/>
      <dgm:spPr/>
    </dgm:pt>
    <dgm:pt modelId="{389AECEF-DD83-49F5-9829-8ECDADC858B5}" type="pres">
      <dgm:prSet presAssocID="{339775B2-60C4-4D33-AF05-72FFFDF5532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1AE7031F-D4E5-4EAD-92B7-ECA0E1A2A8A9}" type="pres">
      <dgm:prSet presAssocID="{00D254F3-0C6A-4D3B-9609-9BD6CF2BF95D}" presName="hierRoot2" presStyleCnt="0"/>
      <dgm:spPr/>
    </dgm:pt>
    <dgm:pt modelId="{939CBDFB-D7A5-4136-9DFA-6898F2D39793}" type="pres">
      <dgm:prSet presAssocID="{00D254F3-0C6A-4D3B-9609-9BD6CF2BF95D}" presName="composite2" presStyleCnt="0"/>
      <dgm:spPr/>
    </dgm:pt>
    <dgm:pt modelId="{DEE48316-8EC0-4611-9D8F-FDB51D949A2A}" type="pres">
      <dgm:prSet presAssocID="{00D254F3-0C6A-4D3B-9609-9BD6CF2BF95D}" presName="background2" presStyleLbl="node2" presStyleIdx="0" presStyleCnt="2"/>
      <dgm:spPr>
        <a:solidFill>
          <a:schemeClr val="accent5">
            <a:lumMod val="40000"/>
            <a:lumOff val="60000"/>
          </a:schemeClr>
        </a:solidFill>
      </dgm:spPr>
    </dgm:pt>
    <dgm:pt modelId="{DB42637F-5900-4CB4-A19B-BBF5523A3CC0}" type="pres">
      <dgm:prSet presAssocID="{00D254F3-0C6A-4D3B-9609-9BD6CF2BF95D}" presName="text2" presStyleLbl="fgAcc2" presStyleIdx="0" presStyleCnt="2" custScaleX="467240" custScaleY="370982" custLinFactX="-100000" custLinFactNeighborX="-120027" custLinFactNeighborY="-203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7786F2-22CB-4CF7-99C6-DBAB2C4A91A0}" type="pres">
      <dgm:prSet presAssocID="{00D254F3-0C6A-4D3B-9609-9BD6CF2BF95D}" presName="hierChild3" presStyleCnt="0"/>
      <dgm:spPr/>
    </dgm:pt>
    <dgm:pt modelId="{51918469-732E-4160-B97D-06F3ABBB884E}" type="pres">
      <dgm:prSet presAssocID="{F8AB1F4E-BDDC-4C29-9C3C-394E8700B5DE}" presName="Name17" presStyleLbl="parChTrans1D3" presStyleIdx="0" presStyleCnt="1"/>
      <dgm:spPr/>
      <dgm:t>
        <a:bodyPr/>
        <a:lstStyle/>
        <a:p>
          <a:endParaRPr lang="en-US"/>
        </a:p>
      </dgm:t>
    </dgm:pt>
    <dgm:pt modelId="{CCA9C81B-C319-4124-81DC-7189703FA507}" type="pres">
      <dgm:prSet presAssocID="{EC1E12B9-E254-4787-98F3-F14E672B3E99}" presName="hierRoot3" presStyleCnt="0"/>
      <dgm:spPr/>
    </dgm:pt>
    <dgm:pt modelId="{8172B726-58FD-401D-9B27-E9780E4CC033}" type="pres">
      <dgm:prSet presAssocID="{EC1E12B9-E254-4787-98F3-F14E672B3E99}" presName="composite3" presStyleCnt="0"/>
      <dgm:spPr/>
    </dgm:pt>
    <dgm:pt modelId="{88EADE99-C1B0-48D6-8372-07C6B0F477CF}" type="pres">
      <dgm:prSet presAssocID="{EC1E12B9-E254-4787-98F3-F14E672B3E99}" presName="background3" presStyleLbl="node3" presStyleIdx="0" presStyleCnt="1"/>
      <dgm:spPr/>
    </dgm:pt>
    <dgm:pt modelId="{9BD8A954-1E9F-4334-A5FC-7D0713D2A362}" type="pres">
      <dgm:prSet presAssocID="{EC1E12B9-E254-4787-98F3-F14E672B3E99}" presName="text3" presStyleLbl="fgAcc3" presStyleIdx="0" presStyleCnt="1" custScaleX="650034" custScaleY="300493" custLinFactX="100000" custLinFactNeighborX="138595" custLinFactNeighborY="-140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9839CE-6780-4FF6-BF34-CA70B6BAAD1D}" type="pres">
      <dgm:prSet presAssocID="{EC1E12B9-E254-4787-98F3-F14E672B3E99}" presName="hierChild4" presStyleCnt="0"/>
      <dgm:spPr/>
    </dgm:pt>
    <dgm:pt modelId="{E6DC994E-E3B3-46D2-B544-8FEAE1505AD4}" type="pres">
      <dgm:prSet presAssocID="{E859B091-11E0-458D-B6A3-2BF2CA8AFE47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56431DF-FB5B-4399-BED4-75FDCAD37B7D}" type="pres">
      <dgm:prSet presAssocID="{B0401FC0-FB2F-4E81-B61E-5C905ECCEE2A}" presName="hierRoot2" presStyleCnt="0"/>
      <dgm:spPr/>
    </dgm:pt>
    <dgm:pt modelId="{FE1DFA75-2FE7-4579-9F86-577F454FF720}" type="pres">
      <dgm:prSet presAssocID="{B0401FC0-FB2F-4E81-B61E-5C905ECCEE2A}" presName="composite2" presStyleCnt="0"/>
      <dgm:spPr/>
    </dgm:pt>
    <dgm:pt modelId="{39088144-E1D0-4215-B1D2-EFF04A78F260}" type="pres">
      <dgm:prSet presAssocID="{B0401FC0-FB2F-4E81-B61E-5C905ECCEE2A}" presName="background2" presStyleLbl="node2" presStyleIdx="1" presStyleCnt="2"/>
      <dgm:spPr>
        <a:solidFill>
          <a:schemeClr val="bg2">
            <a:lumMod val="75000"/>
          </a:schemeClr>
        </a:solidFill>
        <a:ln>
          <a:solidFill>
            <a:srgbClr val="009999"/>
          </a:solidFill>
        </a:ln>
      </dgm:spPr>
    </dgm:pt>
    <dgm:pt modelId="{A964FF14-F088-411E-BD0C-78E9A5FB52C6}" type="pres">
      <dgm:prSet presAssocID="{B0401FC0-FB2F-4E81-B61E-5C905ECCEE2A}" presName="text2" presStyleLbl="fgAcc2" presStyleIdx="1" presStyleCnt="2" custScaleX="504405" custScaleY="409172" custLinFactNeighborX="83848" custLinFactNeighborY="-373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3B1CB3-A8D3-4732-A6FB-0A2C2053B186}" type="pres">
      <dgm:prSet presAssocID="{B0401FC0-FB2F-4E81-B61E-5C905ECCEE2A}" presName="hierChild3" presStyleCnt="0"/>
      <dgm:spPr/>
    </dgm:pt>
  </dgm:ptLst>
  <dgm:cxnLst>
    <dgm:cxn modelId="{AF6B8752-CE55-4371-9702-A62CA40FC7ED}" type="presOf" srcId="{E859B091-11E0-458D-B6A3-2BF2CA8AFE47}" destId="{E6DC994E-E3B3-46D2-B544-8FEAE1505AD4}" srcOrd="0" destOrd="0" presId="urn:microsoft.com/office/officeart/2005/8/layout/hierarchy1"/>
    <dgm:cxn modelId="{A44E7AD8-9FED-4395-A6CB-07163663B729}" type="presOf" srcId="{2A45542A-A655-42A9-9799-6F568F0D5225}" destId="{4B816B9D-F733-4BBA-91CA-8F26507C73F5}" srcOrd="0" destOrd="0" presId="urn:microsoft.com/office/officeart/2005/8/layout/hierarchy1"/>
    <dgm:cxn modelId="{4CAD7CD6-8012-4AD3-82BF-994D4F23F212}" srcId="{2A45542A-A655-42A9-9799-6F568F0D5225}" destId="{B0401FC0-FB2F-4E81-B61E-5C905ECCEE2A}" srcOrd="1" destOrd="0" parTransId="{E859B091-11E0-458D-B6A3-2BF2CA8AFE47}" sibTransId="{D97E868A-8ECC-4E0C-A580-6052007E1E5B}"/>
    <dgm:cxn modelId="{FC8C67FC-95B3-4913-A8A9-997DB4FE6E0E}" type="presOf" srcId="{EC1E12B9-E254-4787-98F3-F14E672B3E99}" destId="{9BD8A954-1E9F-4334-A5FC-7D0713D2A362}" srcOrd="0" destOrd="0" presId="urn:microsoft.com/office/officeart/2005/8/layout/hierarchy1"/>
    <dgm:cxn modelId="{4F1032CC-BA5C-4031-ABC4-E91D2FCEFCF1}" type="presOf" srcId="{F8AB1F4E-BDDC-4C29-9C3C-394E8700B5DE}" destId="{51918469-732E-4160-B97D-06F3ABBB884E}" srcOrd="0" destOrd="0" presId="urn:microsoft.com/office/officeart/2005/8/layout/hierarchy1"/>
    <dgm:cxn modelId="{4385CB4B-8CE3-4814-AECB-CCC62CCF952E}" type="presOf" srcId="{00D254F3-0C6A-4D3B-9609-9BD6CF2BF95D}" destId="{DB42637F-5900-4CB4-A19B-BBF5523A3CC0}" srcOrd="0" destOrd="0" presId="urn:microsoft.com/office/officeart/2005/8/layout/hierarchy1"/>
    <dgm:cxn modelId="{32467571-1E7A-4178-AAF2-157EEE391D77}" srcId="{00D254F3-0C6A-4D3B-9609-9BD6CF2BF95D}" destId="{EC1E12B9-E254-4787-98F3-F14E672B3E99}" srcOrd="0" destOrd="0" parTransId="{F8AB1F4E-BDDC-4C29-9C3C-394E8700B5DE}" sibTransId="{F6EF0A6A-9FBB-4F46-A28A-6BC6FBF38813}"/>
    <dgm:cxn modelId="{F8BF1ADC-98EB-47F8-ACC7-1689EEDB0B0B}" type="presOf" srcId="{B0401FC0-FB2F-4E81-B61E-5C905ECCEE2A}" destId="{A964FF14-F088-411E-BD0C-78E9A5FB52C6}" srcOrd="0" destOrd="0" presId="urn:microsoft.com/office/officeart/2005/8/layout/hierarchy1"/>
    <dgm:cxn modelId="{07F88BE9-5F5F-411A-9C59-690DBD60EC75}" type="presOf" srcId="{339775B2-60C4-4D33-AF05-72FFFDF55321}" destId="{389AECEF-DD83-49F5-9829-8ECDADC858B5}" srcOrd="0" destOrd="0" presId="urn:microsoft.com/office/officeart/2005/8/layout/hierarchy1"/>
    <dgm:cxn modelId="{B0CDDE20-044A-498C-A99D-B51D3227AACF}" type="presOf" srcId="{2DE84B40-C5EB-4433-A1F1-ED5D20876A5C}" destId="{978A5F51-B991-4BF3-A4D6-89AE834929F8}" srcOrd="0" destOrd="0" presId="urn:microsoft.com/office/officeart/2005/8/layout/hierarchy1"/>
    <dgm:cxn modelId="{6A70EDB0-613B-451E-9D2A-C5D510565EE2}" srcId="{2DE84B40-C5EB-4433-A1F1-ED5D20876A5C}" destId="{2A45542A-A655-42A9-9799-6F568F0D5225}" srcOrd="0" destOrd="0" parTransId="{50660D73-D9CC-4588-B5FF-F27A087F2EAB}" sibTransId="{3E686D9A-C080-4EE2-8901-BFAB68BF5E67}"/>
    <dgm:cxn modelId="{FB4532C0-5D53-490A-87CD-9E5519A558E8}" srcId="{2A45542A-A655-42A9-9799-6F568F0D5225}" destId="{00D254F3-0C6A-4D3B-9609-9BD6CF2BF95D}" srcOrd="0" destOrd="0" parTransId="{339775B2-60C4-4D33-AF05-72FFFDF55321}" sibTransId="{14C813ED-0D26-41FE-BE1A-C99F2AFE547A}"/>
    <dgm:cxn modelId="{F23A890B-FBF5-4B22-8C90-E60D20B3D838}" type="presParOf" srcId="{978A5F51-B991-4BF3-A4D6-89AE834929F8}" destId="{5C7420FD-E168-467E-B6AB-92E028A32C5F}" srcOrd="0" destOrd="0" presId="urn:microsoft.com/office/officeart/2005/8/layout/hierarchy1"/>
    <dgm:cxn modelId="{274F9EAB-65E9-41AC-97EE-E099FC5E5423}" type="presParOf" srcId="{5C7420FD-E168-467E-B6AB-92E028A32C5F}" destId="{8711B546-17CC-4989-BB93-22A39F943B21}" srcOrd="0" destOrd="0" presId="urn:microsoft.com/office/officeart/2005/8/layout/hierarchy1"/>
    <dgm:cxn modelId="{9969DFD8-8CB6-47A1-804D-290F160D41D4}" type="presParOf" srcId="{8711B546-17CC-4989-BB93-22A39F943B21}" destId="{C0103626-39E1-40FE-8308-E0256D05B5D2}" srcOrd="0" destOrd="0" presId="urn:microsoft.com/office/officeart/2005/8/layout/hierarchy1"/>
    <dgm:cxn modelId="{7C3BA650-E28E-4030-8C3F-183204A9E5A0}" type="presParOf" srcId="{8711B546-17CC-4989-BB93-22A39F943B21}" destId="{4B816B9D-F733-4BBA-91CA-8F26507C73F5}" srcOrd="1" destOrd="0" presId="urn:microsoft.com/office/officeart/2005/8/layout/hierarchy1"/>
    <dgm:cxn modelId="{156A9461-4003-4EEB-91B2-C40306F9B071}" type="presParOf" srcId="{5C7420FD-E168-467E-B6AB-92E028A32C5F}" destId="{C6DCA8F7-C90A-4D1C-9E4D-4372E46E337C}" srcOrd="1" destOrd="0" presId="urn:microsoft.com/office/officeart/2005/8/layout/hierarchy1"/>
    <dgm:cxn modelId="{29658ADB-7553-473A-9DE6-FA1412783809}" type="presParOf" srcId="{C6DCA8F7-C90A-4D1C-9E4D-4372E46E337C}" destId="{389AECEF-DD83-49F5-9829-8ECDADC858B5}" srcOrd="0" destOrd="0" presId="urn:microsoft.com/office/officeart/2005/8/layout/hierarchy1"/>
    <dgm:cxn modelId="{39C5597C-8BB4-4504-BA03-5A71A3ACB06C}" type="presParOf" srcId="{C6DCA8F7-C90A-4D1C-9E4D-4372E46E337C}" destId="{1AE7031F-D4E5-4EAD-92B7-ECA0E1A2A8A9}" srcOrd="1" destOrd="0" presId="urn:microsoft.com/office/officeart/2005/8/layout/hierarchy1"/>
    <dgm:cxn modelId="{C4923F04-1A93-448D-8F3E-5FAB432AB72D}" type="presParOf" srcId="{1AE7031F-D4E5-4EAD-92B7-ECA0E1A2A8A9}" destId="{939CBDFB-D7A5-4136-9DFA-6898F2D39793}" srcOrd="0" destOrd="0" presId="urn:microsoft.com/office/officeart/2005/8/layout/hierarchy1"/>
    <dgm:cxn modelId="{F501F4B1-420E-4DD7-A293-55F76A2313A5}" type="presParOf" srcId="{939CBDFB-D7A5-4136-9DFA-6898F2D39793}" destId="{DEE48316-8EC0-4611-9D8F-FDB51D949A2A}" srcOrd="0" destOrd="0" presId="urn:microsoft.com/office/officeart/2005/8/layout/hierarchy1"/>
    <dgm:cxn modelId="{8624B796-5D62-476D-ACA8-E621B1365589}" type="presParOf" srcId="{939CBDFB-D7A5-4136-9DFA-6898F2D39793}" destId="{DB42637F-5900-4CB4-A19B-BBF5523A3CC0}" srcOrd="1" destOrd="0" presId="urn:microsoft.com/office/officeart/2005/8/layout/hierarchy1"/>
    <dgm:cxn modelId="{EB4D088A-C8D6-4646-925F-03DDE874BFC7}" type="presParOf" srcId="{1AE7031F-D4E5-4EAD-92B7-ECA0E1A2A8A9}" destId="{AE7786F2-22CB-4CF7-99C6-DBAB2C4A91A0}" srcOrd="1" destOrd="0" presId="urn:microsoft.com/office/officeart/2005/8/layout/hierarchy1"/>
    <dgm:cxn modelId="{6CA9107B-1DC2-4F41-8299-071ED7C186DE}" type="presParOf" srcId="{AE7786F2-22CB-4CF7-99C6-DBAB2C4A91A0}" destId="{51918469-732E-4160-B97D-06F3ABBB884E}" srcOrd="0" destOrd="0" presId="urn:microsoft.com/office/officeart/2005/8/layout/hierarchy1"/>
    <dgm:cxn modelId="{0684A66B-35A2-4DD0-B66A-07A45390E063}" type="presParOf" srcId="{AE7786F2-22CB-4CF7-99C6-DBAB2C4A91A0}" destId="{CCA9C81B-C319-4124-81DC-7189703FA507}" srcOrd="1" destOrd="0" presId="urn:microsoft.com/office/officeart/2005/8/layout/hierarchy1"/>
    <dgm:cxn modelId="{437E7130-61BF-4CCB-BF63-741E932D4318}" type="presParOf" srcId="{CCA9C81B-C319-4124-81DC-7189703FA507}" destId="{8172B726-58FD-401D-9B27-E9780E4CC033}" srcOrd="0" destOrd="0" presId="urn:microsoft.com/office/officeart/2005/8/layout/hierarchy1"/>
    <dgm:cxn modelId="{D9CB60EC-A90E-4C71-973C-422422E7B582}" type="presParOf" srcId="{8172B726-58FD-401D-9B27-E9780E4CC033}" destId="{88EADE99-C1B0-48D6-8372-07C6B0F477CF}" srcOrd="0" destOrd="0" presId="urn:microsoft.com/office/officeart/2005/8/layout/hierarchy1"/>
    <dgm:cxn modelId="{735FEE22-E8BD-435A-96C2-2E951EDFDF75}" type="presParOf" srcId="{8172B726-58FD-401D-9B27-E9780E4CC033}" destId="{9BD8A954-1E9F-4334-A5FC-7D0713D2A362}" srcOrd="1" destOrd="0" presId="urn:microsoft.com/office/officeart/2005/8/layout/hierarchy1"/>
    <dgm:cxn modelId="{AE6758D3-A74E-463A-9190-B012F45A35F1}" type="presParOf" srcId="{CCA9C81B-C319-4124-81DC-7189703FA507}" destId="{A19839CE-6780-4FF6-BF34-CA70B6BAAD1D}" srcOrd="1" destOrd="0" presId="urn:microsoft.com/office/officeart/2005/8/layout/hierarchy1"/>
    <dgm:cxn modelId="{B8C2390B-D1D7-4D85-8EF3-186045E29CC4}" type="presParOf" srcId="{C6DCA8F7-C90A-4D1C-9E4D-4372E46E337C}" destId="{E6DC994E-E3B3-46D2-B544-8FEAE1505AD4}" srcOrd="2" destOrd="0" presId="urn:microsoft.com/office/officeart/2005/8/layout/hierarchy1"/>
    <dgm:cxn modelId="{83E9D546-1ECB-4118-8035-C6004FA142BA}" type="presParOf" srcId="{C6DCA8F7-C90A-4D1C-9E4D-4372E46E337C}" destId="{C56431DF-FB5B-4399-BED4-75FDCAD37B7D}" srcOrd="3" destOrd="0" presId="urn:microsoft.com/office/officeart/2005/8/layout/hierarchy1"/>
    <dgm:cxn modelId="{59C7AA27-DCCD-4F2D-8F89-EEC4A58CE700}" type="presParOf" srcId="{C56431DF-FB5B-4399-BED4-75FDCAD37B7D}" destId="{FE1DFA75-2FE7-4579-9F86-577F454FF720}" srcOrd="0" destOrd="0" presId="urn:microsoft.com/office/officeart/2005/8/layout/hierarchy1"/>
    <dgm:cxn modelId="{68037B8C-0328-4C58-985C-02FCE3F0C2FD}" type="presParOf" srcId="{FE1DFA75-2FE7-4579-9F86-577F454FF720}" destId="{39088144-E1D0-4215-B1D2-EFF04A78F260}" srcOrd="0" destOrd="0" presId="urn:microsoft.com/office/officeart/2005/8/layout/hierarchy1"/>
    <dgm:cxn modelId="{3045BE28-DDB4-4134-B6B7-3540CCA5D2B5}" type="presParOf" srcId="{FE1DFA75-2FE7-4579-9F86-577F454FF720}" destId="{A964FF14-F088-411E-BD0C-78E9A5FB52C6}" srcOrd="1" destOrd="0" presId="urn:microsoft.com/office/officeart/2005/8/layout/hierarchy1"/>
    <dgm:cxn modelId="{F774CE86-9219-497C-8339-DAE81F7FFF42}" type="presParOf" srcId="{C56431DF-FB5B-4399-BED4-75FDCAD37B7D}" destId="{103B1CB3-A8D3-4732-A6FB-0A2C2053B186}" srcOrd="1" destOrd="0" presId="urn:microsoft.com/office/officeart/2005/8/layout/hierarchy1"/>
  </dgm:cxnLst>
  <dgm:bg>
    <a:solidFill>
      <a:schemeClr val="lt1">
        <a:hueOff val="0"/>
        <a:satOff val="0"/>
        <a:lumOff val="0"/>
      </a:schemeClr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C994E-E3B3-46D2-B544-8FEAE1505AD4}">
      <dsp:nvSpPr>
        <dsp:cNvPr id="0" name=""/>
        <dsp:cNvSpPr/>
      </dsp:nvSpPr>
      <dsp:spPr>
        <a:xfrm>
          <a:off x="3504303" y="1589797"/>
          <a:ext cx="2049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46607"/>
              </a:lnTo>
              <a:lnTo>
                <a:pt x="2049989" y="46607"/>
              </a:lnTo>
              <a:lnTo>
                <a:pt x="2049989" y="97836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18469-732E-4160-B97D-06F3ABBB884E}">
      <dsp:nvSpPr>
        <dsp:cNvPr id="0" name=""/>
        <dsp:cNvSpPr/>
      </dsp:nvSpPr>
      <dsp:spPr>
        <a:xfrm>
          <a:off x="1230458" y="3050066"/>
          <a:ext cx="2168770" cy="182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557"/>
              </a:lnTo>
              <a:lnTo>
                <a:pt x="2168770" y="131557"/>
              </a:lnTo>
              <a:lnTo>
                <a:pt x="2168770" y="182786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AECEF-DD83-49F5-9829-8ECDADC858B5}">
      <dsp:nvSpPr>
        <dsp:cNvPr id="0" name=""/>
        <dsp:cNvSpPr/>
      </dsp:nvSpPr>
      <dsp:spPr>
        <a:xfrm>
          <a:off x="1230458" y="1635517"/>
          <a:ext cx="2273844" cy="111843"/>
        </a:xfrm>
        <a:custGeom>
          <a:avLst/>
          <a:gdLst/>
          <a:ahLst/>
          <a:cxnLst/>
          <a:rect l="0" t="0" r="0" b="0"/>
          <a:pathLst>
            <a:path>
              <a:moveTo>
                <a:pt x="2273844" y="0"/>
              </a:moveTo>
              <a:lnTo>
                <a:pt x="2273844" y="60614"/>
              </a:lnTo>
              <a:lnTo>
                <a:pt x="0" y="60614"/>
              </a:lnTo>
              <a:lnTo>
                <a:pt x="0" y="111843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03626-39E1-40FE-8308-E0256D05B5D2}">
      <dsp:nvSpPr>
        <dsp:cNvPr id="0" name=""/>
        <dsp:cNvSpPr/>
      </dsp:nvSpPr>
      <dsp:spPr>
        <a:xfrm>
          <a:off x="2108377" y="-21815"/>
          <a:ext cx="2791852" cy="16573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16B9D-F733-4BBA-91CA-8F26507C73F5}">
      <dsp:nvSpPr>
        <dsp:cNvPr id="0" name=""/>
        <dsp:cNvSpPr/>
      </dsp:nvSpPr>
      <dsp:spPr>
        <a:xfrm>
          <a:off x="2169820" y="36555"/>
          <a:ext cx="2791852" cy="1657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DPS receives reports live 24/7; two-way dialogue when reporter logs back in</a:t>
          </a:r>
        </a:p>
      </dsp:txBody>
      <dsp:txXfrm>
        <a:off x="2218362" y="85097"/>
        <a:ext cx="2694768" cy="1560248"/>
      </dsp:txXfrm>
    </dsp:sp>
    <dsp:sp modelId="{DEE48316-8EC0-4611-9D8F-FDB51D949A2A}">
      <dsp:nvSpPr>
        <dsp:cNvPr id="0" name=""/>
        <dsp:cNvSpPr/>
      </dsp:nvSpPr>
      <dsp:spPr>
        <a:xfrm>
          <a:off x="-61443" y="1747360"/>
          <a:ext cx="2583805" cy="130270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2637F-5900-4CB4-A19B-BBF5523A3CC0}">
      <dsp:nvSpPr>
        <dsp:cNvPr id="0" name=""/>
        <dsp:cNvSpPr/>
      </dsp:nvSpPr>
      <dsp:spPr>
        <a:xfrm>
          <a:off x="0" y="1805732"/>
          <a:ext cx="2583805" cy="130270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Active threat of school violence  or suicide to Law Enforcement 24/7</a:t>
          </a:r>
        </a:p>
      </dsp:txBody>
      <dsp:txXfrm>
        <a:off x="38155" y="1843887"/>
        <a:ext cx="2507495" cy="1226395"/>
      </dsp:txXfrm>
    </dsp:sp>
    <dsp:sp modelId="{88EADE99-C1B0-48D6-8372-07C6B0F477CF}">
      <dsp:nvSpPr>
        <dsp:cNvPr id="0" name=""/>
        <dsp:cNvSpPr/>
      </dsp:nvSpPr>
      <dsp:spPr>
        <a:xfrm>
          <a:off x="1601907" y="3232852"/>
          <a:ext cx="3594643" cy="1055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8A954-1E9F-4334-A5FC-7D0713D2A362}">
      <dsp:nvSpPr>
        <dsp:cNvPr id="0" name=""/>
        <dsp:cNvSpPr/>
      </dsp:nvSpPr>
      <dsp:spPr>
        <a:xfrm>
          <a:off x="1663351" y="3291224"/>
          <a:ext cx="3594643" cy="1055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School Team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 receives report and responds timely during school hours</a:t>
          </a:r>
        </a:p>
      </dsp:txBody>
      <dsp:txXfrm>
        <a:off x="1694256" y="3322129"/>
        <a:ext cx="3532833" cy="993373"/>
      </dsp:txXfrm>
    </dsp:sp>
    <dsp:sp modelId="{39088144-E1D0-4215-B1D2-EFF04A78F260}">
      <dsp:nvSpPr>
        <dsp:cNvPr id="0" name=""/>
        <dsp:cNvSpPr/>
      </dsp:nvSpPr>
      <dsp:spPr>
        <a:xfrm>
          <a:off x="4159630" y="1687633"/>
          <a:ext cx="2789325" cy="143681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4FF14-F088-411E-BD0C-78E9A5FB52C6}">
      <dsp:nvSpPr>
        <dsp:cNvPr id="0" name=""/>
        <dsp:cNvSpPr/>
      </dsp:nvSpPr>
      <dsp:spPr>
        <a:xfrm>
          <a:off x="4221073" y="1746004"/>
          <a:ext cx="2789325" cy="143681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Active </a:t>
          </a:r>
          <a:r>
            <a:rPr lang="en-US" sz="1800" b="1" kern="1200" dirty="0">
              <a:solidFill>
                <a:schemeClr val="accent2">
                  <a:lumMod val="75000"/>
                </a:schemeClr>
              </a:solidFill>
            </a:rPr>
            <a:t>suicide</a:t>
          </a:r>
          <a:r>
            <a:rPr lang="en-US" sz="1800" kern="1200" dirty="0"/>
            <a:t> risk also to Law Enforcement 24/7</a:t>
          </a:r>
        </a:p>
      </dsp:txBody>
      <dsp:txXfrm>
        <a:off x="4263156" y="1788087"/>
        <a:ext cx="2705159" cy="1352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34479E-F306-47B4-B634-4205C8E2B5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90613-FEA0-4D2C-8011-BB800EA7B9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5148-6F9E-41C2-94A3-DBA6650F763B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066D15-417B-458B-A70B-8902C006F8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5D0B6-F632-47D5-96AC-9C567592D3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7C298-6B3D-4B20-BCBC-3ECE6B2E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50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4:28.0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5:45.6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  <inkml:trace contextRef="#ctx0" brushRef="#br0" timeOffset="330.7899">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5:48.3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116 0,'-7'22,"-14"25,-10 18,0 7,6-10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5:49.9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5:50.6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2:56.0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3:00.5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3:04.9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3:06.1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0,'0'4,"0"4,0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3:07.0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3:08.9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4:29.0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4:31.4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  <inkml:trace contextRef="#ctx0" brushRef="#br0" timeOffset="333.8">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4:32.9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4:37.8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  <inkml:trace contextRef="#ctx0" brushRef="#br0" timeOffset="329.811">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5:40.4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0,'0'4,"0"1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5:41.5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  <inkml:trace contextRef="#ctx0" brushRef="#br0" timeOffset="766.5409">1 0</inkml:trace>
  <inkml:trace contextRef="#ctx0" brushRef="#br0" timeOffset="1116.3409">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5:44.8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0,'0'4,"0"1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2T16:25:46.8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58,'0'-3,"0"-6,0-4,0-4,0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855E9-75D9-4F77-91CD-286E51244851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7260D-8F0E-483D-B91D-0172D8B6E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47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6F76-8E3F-471B-B081-9CF687370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13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260D-8F0E-483D-B91D-0172D8B6ED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50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6F76-8E3F-471B-B081-9CF6873700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05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6F76-8E3F-471B-B081-9CF6873700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65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6F76-8E3F-471B-B081-9CF6873700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39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6F76-8E3F-471B-B081-9CF6873700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41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6F76-8E3F-471B-B081-9CF68737006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13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6F76-8E3F-471B-B081-9CF68737006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6F76-8E3F-471B-B081-9CF687370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01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6F76-8E3F-471B-B081-9CF6873700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47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6F76-8E3F-471B-B081-9CF6873700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15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6F76-8E3F-471B-B081-9CF6873700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49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6F76-8E3F-471B-B081-9CF6873700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29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6F76-8E3F-471B-B081-9CF687370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6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6F76-8E3F-471B-B081-9CF6873700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41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6F76-8E3F-471B-B081-9CF6873700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8BA7-46A1-4869-BA1E-95EE023BDC33}" type="datetime1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4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D4C1-DFC6-4F65-B5A0-C843B1AE5B06}" type="datetime1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2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ADB-6AAE-4FDB-891E-6457AF4D21FD}" type="datetime1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5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160E-AE7E-4827-9BFD-8CE5C0848533}" type="datetime1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1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4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B6DF-8B14-40EB-AE0D-DC919812911B}" type="datetime1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2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8A35-1088-4CAF-B400-3E6371F1FBB2}" type="datetime1">
              <a:rPr lang="en-US" smtClean="0"/>
              <a:t>8/29/2019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3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DF2E-ADC3-4EE2-9C31-568FA4A3C11A}" type="datetime1">
              <a:rPr lang="en-US" smtClean="0"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3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CE6-5981-4866-B41E-DE9731D8E4FC}" type="datetime1">
              <a:rPr lang="en-US" smtClean="0"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8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E6FE-D257-4524-8C9D-C8D78C007947}" type="datetime1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3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067F-74EB-4BBB-AF9B-7FCB69A48A39}" type="datetime1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4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B614A-5B81-46FC-8C27-9FC249A61498}" type="datetime1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5428-E03F-46D7-BC5B-EE53530C589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07FA01-1B7E-47E3-909C-C8D85873E3A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7" y="5588864"/>
            <a:ext cx="2453853" cy="10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7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fevoiceinfo@doe.nv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3.jpg"/><Relationship Id="rId7" Type="http://schemas.openxmlformats.org/officeDocument/2006/relationships/customXml" Target="../ink/ink1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5.xml"/><Relationship Id="rId11" Type="http://schemas.openxmlformats.org/officeDocument/2006/relationships/image" Target="../media/image1.PNG"/><Relationship Id="rId5" Type="http://schemas.openxmlformats.org/officeDocument/2006/relationships/image" Target="../media/image110.png"/><Relationship Id="rId10" Type="http://schemas.openxmlformats.org/officeDocument/2006/relationships/customXml" Target="../ink/ink19.xml"/><Relationship Id="rId4" Type="http://schemas.openxmlformats.org/officeDocument/2006/relationships/customXml" Target="../ink/ink14.xml"/><Relationship Id="rId9" Type="http://schemas.openxmlformats.org/officeDocument/2006/relationships/customXml" Target="../ink/ink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voicenv.org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comments" Target="../comments/comment1.xml"/><Relationship Id="rId5" Type="http://schemas.openxmlformats.org/officeDocument/2006/relationships/image" Target="../media/image1.PN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goo.gl/images/p7f2v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9.xml"/><Relationship Id="rId18" Type="http://schemas.openxmlformats.org/officeDocument/2006/relationships/customXml" Target="../ink/ink12.xml"/><Relationship Id="rId3" Type="http://schemas.openxmlformats.org/officeDocument/2006/relationships/image" Target="../media/image11.png"/><Relationship Id="rId7" Type="http://schemas.openxmlformats.org/officeDocument/2006/relationships/customXml" Target="../ink/ink3.xml"/><Relationship Id="rId12" Type="http://schemas.openxmlformats.org/officeDocument/2006/relationships/customXml" Target="../ink/ink8.xml"/><Relationship Id="rId17" Type="http://schemas.openxmlformats.org/officeDocument/2006/relationships/image" Target="../media/image13.png"/><Relationship Id="rId2" Type="http://schemas.openxmlformats.org/officeDocument/2006/relationships/image" Target="../media/image10.png"/><Relationship Id="rId16" Type="http://schemas.openxmlformats.org/officeDocument/2006/relationships/customXml" Target="../ink/ink1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11" Type="http://schemas.openxmlformats.org/officeDocument/2006/relationships/customXml" Target="../ink/ink7.xml"/><Relationship Id="rId5" Type="http://schemas.openxmlformats.org/officeDocument/2006/relationships/image" Target="../media/image110.png"/><Relationship Id="rId15" Type="http://schemas.openxmlformats.org/officeDocument/2006/relationships/customXml" Target="../ink/ink10.xml"/><Relationship Id="rId10" Type="http://schemas.openxmlformats.org/officeDocument/2006/relationships/customXml" Target="../ink/ink6.xml"/><Relationship Id="rId19" Type="http://schemas.openxmlformats.org/officeDocument/2006/relationships/customXml" Target="../ink/ink13.xml"/><Relationship Id="rId4" Type="http://schemas.openxmlformats.org/officeDocument/2006/relationships/customXml" Target="../ink/ink1.xml"/><Relationship Id="rId9" Type="http://schemas.openxmlformats.org/officeDocument/2006/relationships/customXml" Target="../ink/ink5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895600"/>
            <a:ext cx="5791200" cy="2362199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b="1" u="sng" dirty="0">
                <a:solidFill>
                  <a:srgbClr val="7030A0"/>
                </a:solidFill>
                <a:latin typeface="Arial Black" panose="020B0A04020102020204" pitchFamily="34" charset="0"/>
              </a:rPr>
              <a:t>SVNV@dps.state.nv.us</a:t>
            </a:r>
          </a:p>
          <a:p>
            <a:pPr algn="ctr"/>
            <a:r>
              <a:rPr lang="en-US" b="1" u="sng" dirty="0">
                <a:solidFill>
                  <a:srgbClr val="7030A0"/>
                </a:solidFill>
                <a:latin typeface="Arial Black" panose="020B0A04020102020204" pitchFamily="34" charset="0"/>
                <a:hlinkClick r:id="rId3"/>
              </a:rPr>
              <a:t>safevoiceinfo@doe.nv.gov</a:t>
            </a:r>
            <a:endParaRPr lang="en-US" b="1" u="sng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Don Johnson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Field Representative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775-267-7796</a:t>
            </a:r>
          </a:p>
          <a:p>
            <a:pPr algn="ctr"/>
            <a:endParaRPr lang="en-US" dirty="0">
              <a:solidFill>
                <a:schemeClr val="accent2">
                  <a:lumMod val="50000"/>
                </a:schemeClr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Sgt. Desiree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Mattice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775 684-2587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775 301-0961 cell</a:t>
            </a:r>
          </a:p>
          <a:p>
            <a:pPr algn="ctr"/>
            <a:endParaRPr lang="en-US" b="1" dirty="0">
              <a:solidFill>
                <a:srgbClr val="1E09B7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 descr="LOGO smal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333998"/>
            <a:ext cx="2743200" cy="1524000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CBD864-1A67-4A04-BE87-D60B12A15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626" y="258697"/>
            <a:ext cx="5256796" cy="2560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3B6DC0-6E89-43FA-A835-433032BE4C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9" y="5589224"/>
            <a:ext cx="2453853" cy="10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38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B6A1-0966-4C80-9B90-0880D40B5D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6330" y="173633"/>
            <a:ext cx="8610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SafeVoice is now a requirement for all public schools per NRS (SB212 of 2017 session), also</a:t>
            </a:r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5D3EBD6A-AB92-4247-9B35-85B6020103D9}"/>
              </a:ext>
            </a:extLst>
          </p:cNvPr>
          <p:cNvSpPr/>
          <p:nvPr/>
        </p:nvSpPr>
        <p:spPr>
          <a:xfrm>
            <a:off x="523631" y="1611983"/>
            <a:ext cx="1725081" cy="176793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WHY bring on SafeVoice?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152A6F7B-7B7B-4827-9B73-0F74BB4D1144}"/>
              </a:ext>
            </a:extLst>
          </p:cNvPr>
          <p:cNvSpPr/>
          <p:nvPr/>
        </p:nvSpPr>
        <p:spPr>
          <a:xfrm>
            <a:off x="2818553" y="1447800"/>
            <a:ext cx="5926119" cy="3634626"/>
          </a:xfrm>
          <a:prstGeom prst="hexagon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It’s undeniable,  many of our students are facing emotional and mental health challenges, and our schools are faced with threats to student, staff and school safety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  <a:r>
              <a:rPr lang="en-US" sz="2100" b="1" dirty="0"/>
              <a:t> </a:t>
            </a:r>
            <a:r>
              <a:rPr lang="en-US" sz="2700" b="1" dirty="0"/>
              <a:t>SafeVoice</a:t>
            </a:r>
            <a:r>
              <a:rPr lang="en-US" sz="2100" b="1" dirty="0"/>
              <a:t> is an </a:t>
            </a:r>
            <a:r>
              <a:rPr lang="en-US" sz="2100" b="1" dirty="0">
                <a:solidFill>
                  <a:srgbClr val="FFFF00"/>
                </a:solidFill>
              </a:rPr>
              <a:t>Early Warning System</a:t>
            </a:r>
            <a:r>
              <a:rPr lang="en-US" sz="2100" b="1" dirty="0"/>
              <a:t> and a PREVENTION, INTERVENTION, and SUPPORT Tool for the whole school community</a:t>
            </a:r>
            <a:endParaRPr lang="en-US" sz="2100" b="1" u="sng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73D764-E4CC-45F2-A741-80C4D0F06932}"/>
              </a:ext>
            </a:extLst>
          </p:cNvPr>
          <p:cNvSpPr/>
          <p:nvPr/>
        </p:nvSpPr>
        <p:spPr>
          <a:xfrm>
            <a:off x="1752600" y="5334000"/>
            <a:ext cx="7144472" cy="55399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The Why:  Save lives. Power learning.</a:t>
            </a: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C05256F7-4BD9-4D66-ACD8-A4DE60DBD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949322"/>
            <a:ext cx="2264697" cy="8324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CCD8BF-22B2-4352-8AD7-B39B37DC1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30" y="5985874"/>
            <a:ext cx="2379681" cy="83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5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381000"/>
            <a:ext cx="4648200" cy="609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What 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981200"/>
            <a:ext cx="7950200" cy="371085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1800" dirty="0"/>
              <a:t> </a:t>
            </a:r>
            <a:r>
              <a:rPr lang="en-US" sz="1800" b="1" dirty="0">
                <a:solidFill>
                  <a:schemeClr val="accent2"/>
                </a:solidFill>
              </a:rPr>
              <a:t>24/7/365 tip reporting system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concerned students, parents and community members using </a:t>
            </a:r>
            <a:r>
              <a:rPr lang="en-US" sz="1800" b="1" dirty="0">
                <a:solidFill>
                  <a:schemeClr val="accent2"/>
                </a:solidFill>
              </a:rPr>
              <a:t>hotline, web report or mobile app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Reports go to trained communication specialists at the </a:t>
            </a:r>
            <a:r>
              <a:rPr lang="en-US" sz="1800" b="1" dirty="0">
                <a:solidFill>
                  <a:schemeClr val="accent2"/>
                </a:solidFill>
              </a:rPr>
              <a:t>Department of Public Safety (DPS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 reporting party is given a tip ID and a password to use to log back in with more info or to receive questions from SafeVoice Communications Specialists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Reporting </a:t>
            </a:r>
            <a:r>
              <a:rPr lang="en-US" sz="1800" b="1" dirty="0">
                <a:solidFill>
                  <a:schemeClr val="accent2"/>
                </a:solidFill>
              </a:rPr>
              <a:t>information is passed on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local law enforcement in the case of an emergency or criminally-involved situations, as well as to the school-based team depending on situation.</a:t>
            </a:r>
            <a:endParaRPr lang="en-US" sz="1800" dirty="0"/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SafeVoice</a:t>
            </a:r>
            <a:r>
              <a:rPr lang="en-US" sz="1800" dirty="0"/>
              <a:t> </a:t>
            </a:r>
            <a:r>
              <a:rPr lang="en-US" sz="1800" b="1" dirty="0">
                <a:solidFill>
                  <a:schemeClr val="accent2"/>
                </a:solidFill>
              </a:rPr>
              <a:t>tracks the progress and outcomes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all reports forwarded through required disposition reporting within the P3Campus SafeVoice technology platform. </a:t>
            </a:r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61C931-3B20-48B3-A059-813BD5A2F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063" y="5735089"/>
            <a:ext cx="1790037" cy="657998"/>
          </a:xfrm>
          <a:prstGeom prst="rect">
            <a:avLst/>
          </a:prstGeom>
        </p:spPr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2524A84A-8EB8-4F04-A163-5F30BAE56B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1" y="531040"/>
            <a:ext cx="2019300" cy="962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B35789-1D4E-467D-9565-F12C1C305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801382"/>
            <a:ext cx="2133600" cy="88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6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7CB85-EF68-4843-961F-978352D7D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42" y="485405"/>
            <a:ext cx="8047957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word about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Safe and Respectful Reporting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1A9CE-0E5D-4D77-8D2A-A38A25298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13" y="1661425"/>
            <a:ext cx="3030141" cy="479822"/>
          </a:xfrm>
        </p:spPr>
        <p:txBody>
          <a:bodyPr/>
          <a:lstStyle/>
          <a:p>
            <a:r>
              <a:rPr lang="en-US" b="1" dirty="0">
                <a:solidFill>
                  <a:srgbClr val="006699"/>
                </a:solidFill>
              </a:rPr>
              <a:t>SafeVoice is here to: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4B6CD-76C2-4009-9A51-EBA65AD9C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8013" y="2343150"/>
            <a:ext cx="3030141" cy="2963466"/>
          </a:xfrm>
        </p:spPr>
        <p:txBody>
          <a:bodyPr>
            <a:normAutofit fontScale="92500"/>
          </a:bodyPr>
          <a:lstStyle/>
          <a:p>
            <a:r>
              <a:rPr lang="en-US" sz="1950" dirty="0">
                <a:solidFill>
                  <a:srgbClr val="006699"/>
                </a:solidFill>
              </a:rPr>
              <a:t>Protect students from bullying and school violence</a:t>
            </a:r>
          </a:p>
          <a:p>
            <a:r>
              <a:rPr lang="en-US" sz="1950" dirty="0">
                <a:solidFill>
                  <a:srgbClr val="006699"/>
                </a:solidFill>
              </a:rPr>
              <a:t>Help students speak up for  their friends &amp; themselves</a:t>
            </a:r>
          </a:p>
          <a:p>
            <a:r>
              <a:rPr lang="en-US" sz="1950" dirty="0">
                <a:solidFill>
                  <a:srgbClr val="006699"/>
                </a:solidFill>
              </a:rPr>
              <a:t>Help parents who have already spoken directly to teachers and principals, yet feel they have not been heard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815F0-1E66-4086-8E9E-C5A263E87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24400" y="1715754"/>
            <a:ext cx="3031331" cy="47982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It is not for: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B049F-AB9E-4DFB-A807-EB2FA3D41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47260" y="2281833"/>
            <a:ext cx="3031331" cy="308610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False reports, peer conflict, or pranks</a:t>
            </a:r>
          </a:p>
          <a:p>
            <a:r>
              <a:rPr lang="en-US" sz="1800" dirty="0">
                <a:solidFill>
                  <a:srgbClr val="C00000"/>
                </a:solidFill>
              </a:rPr>
              <a:t>Complaints and grievances that are not related to school safety and student well-being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6699"/>
                </a:solidFill>
              </a:rPr>
              <a:t>These take </a:t>
            </a:r>
            <a:r>
              <a:rPr lang="en-US" sz="1800" b="1" i="1" dirty="0">
                <a:solidFill>
                  <a:srgbClr val="006699"/>
                </a:solidFill>
              </a:rPr>
              <a:t>life saving </a:t>
            </a:r>
            <a:r>
              <a:rPr lang="en-US" sz="1800" b="1" dirty="0">
                <a:solidFill>
                  <a:srgbClr val="006699"/>
                </a:solidFill>
              </a:rPr>
              <a:t>time from the Comm Center</a:t>
            </a:r>
          </a:p>
          <a:p>
            <a:r>
              <a:rPr lang="en-US" sz="1800" dirty="0">
                <a:solidFill>
                  <a:srgbClr val="C00000"/>
                </a:solidFill>
              </a:rPr>
              <a:t>Harassing other students or adults in the school</a:t>
            </a:r>
          </a:p>
          <a:p>
            <a:pPr marL="0" indent="0">
              <a:buNone/>
            </a:pPr>
            <a:r>
              <a:rPr lang="en-US" sz="1650" b="1" i="1" dirty="0">
                <a:solidFill>
                  <a:srgbClr val="C00000"/>
                </a:solidFill>
              </a:rPr>
              <a:t>False and malicious reporting can cause reporter to void anonymity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DB9DA7A-C998-4866-8C06-CF444E6130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125" y="6011812"/>
            <a:ext cx="1962970" cy="7215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FFD506-BC3A-4A62-AFD2-FD0D50E3E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2" y="6006467"/>
            <a:ext cx="1912094" cy="78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93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B6A1-0966-4C80-9B90-0880D40B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77" y="342900"/>
            <a:ext cx="8229600" cy="83247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Nevada’s Approach to Tip Reporting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1F631-C68D-4BD7-92F8-D4194B011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516380"/>
            <a:ext cx="3352802" cy="3352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934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Theory of Change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Safe Schools + </a:t>
            </a:r>
          </a:p>
          <a:p>
            <a:pPr marL="0" indent="0" algn="ctr">
              <a:buNone/>
            </a:pP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Student Care + </a:t>
            </a:r>
          </a:p>
          <a:p>
            <a:pPr marL="0" indent="0" algn="ctr">
              <a:buNone/>
            </a:pP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Student Empowerment = </a:t>
            </a:r>
          </a:p>
          <a:p>
            <a:pPr marL="0" indent="0" algn="ctr">
              <a:buNone/>
            </a:pPr>
            <a:endParaRPr lang="en-US" sz="975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Positive School Climate 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 Student Success</a:t>
            </a:r>
            <a:endParaRPr lang="en-US" sz="21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12EB4-4CD3-4AAC-B3AC-B6C05A7B6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399" y="1401840"/>
            <a:ext cx="3352801" cy="3930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3366FF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1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SafeVoice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>
                <a:solidFill>
                  <a:srgbClr val="009999"/>
                </a:solidFill>
                <a:latin typeface="+mj-lt"/>
              </a:rPr>
              <a:t>is another door in the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No Wrong Door approach </a:t>
            </a:r>
            <a:r>
              <a:rPr lang="en-US" sz="2100" dirty="0">
                <a:solidFill>
                  <a:srgbClr val="009999"/>
                </a:solidFill>
                <a:latin typeface="+mj-lt"/>
              </a:rPr>
              <a:t>to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school safety &amp; student wellness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009999"/>
                </a:solidFill>
                <a:latin typeface="+mj-lt"/>
              </a:rPr>
              <a:t>When students go through the door, </a:t>
            </a:r>
            <a:r>
              <a:rPr lang="en-US" sz="2100" b="1" dirty="0">
                <a:solidFill>
                  <a:srgbClr val="009999"/>
                </a:solidFill>
                <a:latin typeface="+mj-lt"/>
              </a:rPr>
              <a:t>a system of supports is waiting for them</a:t>
            </a:r>
          </a:p>
          <a:p>
            <a:endParaRPr lang="en-US" dirty="0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C05256F7-4BD9-4D66-ACD8-A4DE60DBD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949322"/>
            <a:ext cx="2264697" cy="832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A9CF89-9B48-497F-B96B-300391786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880" y="1379023"/>
            <a:ext cx="2967480" cy="113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8BDFCC8-8BF0-496C-BE06-057F59CEB89E}"/>
                  </a:ext>
                </a:extLst>
              </p14:cNvPr>
              <p14:cNvContentPartPr/>
              <p14:nvPr/>
            </p14:nvContentPartPr>
            <p14:xfrm>
              <a:off x="-549060" y="140184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8BDFCC8-8BF0-496C-BE06-057F59CEB8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557700" y="13928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496FEF-2FA3-42BA-94AB-944331BA758A}"/>
                  </a:ext>
                </a:extLst>
              </p14:cNvPr>
              <p14:cNvContentPartPr/>
              <p14:nvPr/>
            </p14:nvContentPartPr>
            <p14:xfrm>
              <a:off x="670260" y="182844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496FEF-2FA3-42BA-94AB-944331BA75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1620" y="18194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B533438-F65A-4345-8D18-8EF325F2D53E}"/>
                  </a:ext>
                </a:extLst>
              </p14:cNvPr>
              <p14:cNvContentPartPr/>
              <p14:nvPr/>
            </p14:nvContentPartPr>
            <p14:xfrm>
              <a:off x="2460900" y="312408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B533438-F65A-4345-8D18-8EF325F2D5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2260" y="31150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169BA0E-1889-419D-AB18-B923708FBEAF}"/>
                  </a:ext>
                </a:extLst>
              </p14:cNvPr>
              <p14:cNvContentPartPr/>
              <p14:nvPr/>
            </p14:nvContentPartPr>
            <p14:xfrm>
              <a:off x="2117820" y="2415240"/>
              <a:ext cx="360" cy="7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169BA0E-1889-419D-AB18-B923708FBE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9180" y="2406240"/>
                <a:ext cx="180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E987431-A985-4578-AD42-2CBDB0F11BC6}"/>
                  </a:ext>
                </a:extLst>
              </p14:cNvPr>
              <p14:cNvContentPartPr/>
              <p14:nvPr/>
            </p14:nvContentPartPr>
            <p14:xfrm>
              <a:off x="2841780" y="2003760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E987431-A985-4578-AD42-2CBDB0F11B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33140" y="19947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3CC790A-1530-4DDB-8E84-C34D51CB04BA}"/>
                  </a:ext>
                </a:extLst>
              </p14:cNvPr>
              <p14:cNvContentPartPr/>
              <p14:nvPr/>
            </p14:nvContentPartPr>
            <p14:xfrm>
              <a:off x="2826660" y="308592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3CC790A-1530-4DDB-8E84-C34D51CB04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18020" y="307692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4D1916A8-4EA5-40AA-A0A7-E15849BD14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0" y="5737560"/>
            <a:ext cx="2453853" cy="10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71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2AFB-ED48-4968-B75D-0D4D26CD5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 Process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ED8B3087-DE09-463E-9AFE-84A1EF5105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47498"/>
              </p:ext>
            </p:extLst>
          </p:nvPr>
        </p:nvGraphicFramePr>
        <p:xfrm>
          <a:off x="1165410" y="1417638"/>
          <a:ext cx="7010399" cy="4396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rrow: Down 3">
            <a:extLst>
              <a:ext uri="{FF2B5EF4-FFF2-40B4-BE49-F238E27FC236}">
                <a16:creationId xmlns:a16="http://schemas.microsoft.com/office/drawing/2014/main" id="{D08B0F4A-D88C-4455-BCE7-812EAE9C58A3}"/>
              </a:ext>
            </a:extLst>
          </p:cNvPr>
          <p:cNvSpPr/>
          <p:nvPr/>
        </p:nvSpPr>
        <p:spPr>
          <a:xfrm>
            <a:off x="4320987" y="3403036"/>
            <a:ext cx="349623" cy="1168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FCEBA6-3966-4103-9279-E6BD66C81579}"/>
              </a:ext>
            </a:extLst>
          </p:cNvPr>
          <p:cNvCxnSpPr>
            <a:cxnSpLocks/>
          </p:cNvCxnSpPr>
          <p:nvPr/>
        </p:nvCxnSpPr>
        <p:spPr>
          <a:xfrm>
            <a:off x="5858960" y="2733303"/>
            <a:ext cx="985295" cy="631544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96A0F9-E99A-4849-AE7C-9A965DAD15FA}"/>
              </a:ext>
            </a:extLst>
          </p:cNvPr>
          <p:cNvCxnSpPr>
            <a:cxnSpLocks/>
          </p:cNvCxnSpPr>
          <p:nvPr/>
        </p:nvCxnSpPr>
        <p:spPr>
          <a:xfrm flipH="1">
            <a:off x="2514600" y="2409935"/>
            <a:ext cx="855080" cy="646736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96FEF8A-161F-40F1-B39E-44AEB952E5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800" y="5943600"/>
            <a:ext cx="2295393" cy="843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126CF5-6B0E-4253-8FA3-8556024DE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88103"/>
            <a:ext cx="2225030" cy="7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58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C7D67-6424-4C74-9758-69CEC56EE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1028B7-D41B-4A6F-8C1E-B2AA0B2A1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9144000" cy="5715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EAF769-9BFA-4011-BCB0-57666AD47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949322"/>
            <a:ext cx="2264697" cy="832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D1ADF9-B844-4592-A1F4-7F0A53D05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4" y="5884793"/>
            <a:ext cx="2171701" cy="89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06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A3452-68F3-42AD-92B4-247F35A81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36" y="152400"/>
            <a:ext cx="8065464" cy="78803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21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How does it work?  REALLY WELL! </a:t>
            </a:r>
            <a:r>
              <a:rPr lang="en-US" sz="21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sz="21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P3campus.com – </a:t>
            </a:r>
            <a:r>
              <a:rPr lang="en-US" sz="21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team member logs in to see and </a:t>
            </a:r>
            <a:r>
              <a:rPr lang="en-US" sz="2100" b="1" dirty="0" err="1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dispo</a:t>
            </a:r>
            <a:r>
              <a:rPr lang="en-US" sz="21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 tips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9AE339-5DE8-4E76-A784-0FC3E0329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7" y="931752"/>
            <a:ext cx="8948466" cy="51174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471A63-9443-470C-B024-E78F63B06533}"/>
              </a:ext>
            </a:extLst>
          </p:cNvPr>
          <p:cNvSpPr txBox="1"/>
          <p:nvPr/>
        </p:nvSpPr>
        <p:spPr>
          <a:xfrm>
            <a:off x="4427317" y="2743200"/>
            <a:ext cx="3468065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P3 encrypts reports so reporter is anonymous; phone number, IP address, location are </a:t>
            </a:r>
            <a:r>
              <a:rPr lang="en-US" sz="1500" b="1" dirty="0">
                <a:solidFill>
                  <a:srgbClr val="FF0000"/>
                </a:solidFill>
              </a:rPr>
              <a:t>not</a:t>
            </a:r>
            <a:r>
              <a:rPr lang="en-US" sz="1500" dirty="0"/>
              <a:t> known. Reporter may choose to share name and contact information to assist in resolving concern, whether it is a self-report or as a witness to an event, or a friend concerned for another friend. 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043BF8A-2780-49B4-987F-342DB1B4B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033" y="5940716"/>
            <a:ext cx="2264697" cy="832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F01FD3-AD90-4333-BD32-5AA78984D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6" y="6082136"/>
            <a:ext cx="1691853" cy="69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9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CDA5F-9471-47B1-9850-716932567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3733800"/>
            <a:ext cx="8178799" cy="1352086"/>
          </a:xfrm>
        </p:spPr>
        <p:txBody>
          <a:bodyPr>
            <a:normAutofit fontScale="40000" lnSpcReduction="20000"/>
          </a:bodyPr>
          <a:lstStyle/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r>
              <a:rPr lang="en-US" sz="4000" b="1" dirty="0"/>
              <a:t>Use the launch lesson</a:t>
            </a:r>
          </a:p>
          <a:p>
            <a:r>
              <a:rPr lang="en-US" sz="4000" b="1" dirty="0"/>
              <a:t>Use the rack card, post classroom and hallway posters –Ask about the bus decal!!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1AE44-2F77-4FD1-B72F-A3D63DFDE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828800"/>
            <a:ext cx="4088273" cy="170292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F268AE2-C49A-4600-99C4-E46E967DC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Ways to </a:t>
            </a:r>
            <a:r>
              <a:rPr lang="en-US" i="1" dirty="0"/>
              <a:t>Tip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64ACB69-5494-499A-8219-E819FE82BC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02" y="5640734"/>
            <a:ext cx="2264697" cy="832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154CED-F0FD-46D9-92C5-AA394478F6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1" y="5640734"/>
            <a:ext cx="2453853" cy="10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57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F46AC5-7259-491E-8F47-8A266F74E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18" y="1070079"/>
            <a:ext cx="2013042" cy="43926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71FC8E-AA8D-4562-820D-99703CA52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496" y="169150"/>
            <a:ext cx="2332493" cy="33271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850AF1-617E-49D6-8235-8A41985AF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438" y="188354"/>
            <a:ext cx="2441859" cy="34419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0D42A-18A6-4F75-A289-F70077B3A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211" y="3667515"/>
            <a:ext cx="1555237" cy="21460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86CB06-5213-492E-B5B7-22A67AF24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3667515"/>
            <a:ext cx="1537841" cy="20641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B83E83-F8AB-4BED-9419-2082250DF7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0538" y="3645502"/>
            <a:ext cx="1630666" cy="22306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2A37C8-DB45-4C86-BA2E-BF278FEF2448}"/>
              </a:ext>
            </a:extLst>
          </p:cNvPr>
          <p:cNvSpPr txBox="1"/>
          <p:nvPr/>
        </p:nvSpPr>
        <p:spPr>
          <a:xfrm>
            <a:off x="315828" y="188354"/>
            <a:ext cx="1739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Rack Card,</a:t>
            </a:r>
          </a:p>
          <a:p>
            <a:r>
              <a:rPr lang="en-US" dirty="0"/>
              <a:t>English and Spanish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CA7BE7-7025-4752-9C24-E918CE812F7C}"/>
              </a:ext>
            </a:extLst>
          </p:cNvPr>
          <p:cNvSpPr txBox="1"/>
          <p:nvPr/>
        </p:nvSpPr>
        <p:spPr>
          <a:xfrm>
            <a:off x="4701989" y="1318932"/>
            <a:ext cx="1918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 Hallway Posters  	          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E3B967-51C8-45CF-B4F0-EB28490BB72C}"/>
              </a:ext>
            </a:extLst>
          </p:cNvPr>
          <p:cNvSpPr txBox="1"/>
          <p:nvPr/>
        </p:nvSpPr>
        <p:spPr>
          <a:xfrm>
            <a:off x="4701989" y="3254352"/>
            <a:ext cx="2156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Classroom posters</a:t>
            </a:r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5AA6092F-827A-4363-BF50-F9E5C67A89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43600"/>
            <a:ext cx="2340897" cy="860488"/>
          </a:xfrm>
          <a:prstGeom prst="rect">
            <a:avLst/>
          </a:prstGeom>
        </p:spPr>
      </p:pic>
      <p:sp>
        <p:nvSpPr>
          <p:cNvPr id="16" name="Wave 15">
            <a:extLst>
              <a:ext uri="{FF2B5EF4-FFF2-40B4-BE49-F238E27FC236}">
                <a16:creationId xmlns:a16="http://schemas.microsoft.com/office/drawing/2014/main" id="{067E7D48-CEB7-42B0-A33E-FD6116AEE087}"/>
              </a:ext>
            </a:extLst>
          </p:cNvPr>
          <p:cNvSpPr/>
          <p:nvPr/>
        </p:nvSpPr>
        <p:spPr>
          <a:xfrm>
            <a:off x="838200" y="1681548"/>
            <a:ext cx="7604567" cy="3703899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Applaud students for standing up for each other and themselves, for </a:t>
            </a:r>
            <a:r>
              <a:rPr lang="en-US" sz="3200" b="1" i="1" u="sng" dirty="0">
                <a:solidFill>
                  <a:schemeClr val="accent3">
                    <a:lumMod val="75000"/>
                  </a:schemeClr>
                </a:solidFill>
              </a:rPr>
              <a:t>owning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school climate and safety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C86583-09AC-4285-A35E-9BF831F139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8" y="5914226"/>
            <a:ext cx="2083287" cy="86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3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70DBA3-224B-4443-B871-8DF9702C1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799" y="381000"/>
            <a:ext cx="63480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451D24-777E-49F2-B23A-322DD6FB0091}"/>
              </a:ext>
            </a:extLst>
          </p:cNvPr>
          <p:cNvSpPr txBox="1"/>
          <p:nvPr/>
        </p:nvSpPr>
        <p:spPr>
          <a:xfrm>
            <a:off x="182301" y="76200"/>
            <a:ext cx="2362200" cy="67403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Using the Mobile App</a:t>
            </a:r>
          </a:p>
          <a:p>
            <a:r>
              <a:rPr lang="en-US" dirty="0"/>
              <a:t> </a:t>
            </a:r>
            <a:r>
              <a:rPr lang="en-US" i="1" dirty="0"/>
              <a:t>Download from app store – FREE</a:t>
            </a:r>
          </a:p>
          <a:p>
            <a:pPr marL="342900" indent="-342900">
              <a:buAutoNum type="arabicPeriod"/>
            </a:pPr>
            <a:r>
              <a:rPr lang="en-US" dirty="0"/>
              <a:t>Click </a:t>
            </a:r>
            <a:r>
              <a:rPr lang="en-US" i="1" dirty="0"/>
              <a:t>Submit a Tip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NOTE: upper right corner language (Spanish) dropdown</a:t>
            </a:r>
          </a:p>
          <a:p>
            <a:pPr marL="342900" indent="-342900">
              <a:buAutoNum type="arabicPeriod"/>
            </a:pPr>
            <a:r>
              <a:rPr lang="en-US" dirty="0"/>
              <a:t>Type school name, will auto-populate</a:t>
            </a:r>
          </a:p>
          <a:p>
            <a:pPr marL="342900" indent="-342900">
              <a:buAutoNum type="arabicPeriod"/>
            </a:pPr>
            <a:r>
              <a:rPr lang="en-US" dirty="0"/>
              <a:t>Select Event Type</a:t>
            </a:r>
          </a:p>
          <a:p>
            <a:pPr marL="342900" indent="-342900">
              <a:buAutoNum type="arabicPeriod"/>
            </a:pPr>
            <a:r>
              <a:rPr lang="en-US" dirty="0"/>
              <a:t>Describe event, more information in drop downs </a:t>
            </a:r>
            <a:r>
              <a:rPr lang="en-US" dirty="0">
                <a:solidFill>
                  <a:srgbClr val="C00000"/>
                </a:solidFill>
              </a:rPr>
              <a:t>NOTE: student must use name to self report!</a:t>
            </a:r>
          </a:p>
          <a:p>
            <a:pPr marL="342900" indent="-342900">
              <a:buAutoNum type="arabicPeriod"/>
            </a:pPr>
            <a:r>
              <a:rPr lang="en-US" dirty="0"/>
              <a:t>Submit and screenshot tip number and password.  </a:t>
            </a:r>
            <a:r>
              <a:rPr lang="en-US" dirty="0">
                <a:solidFill>
                  <a:srgbClr val="C00000"/>
                </a:solidFill>
              </a:rPr>
              <a:t>LOG BACK IN to dialog with DPS</a:t>
            </a:r>
          </a:p>
          <a:p>
            <a:pPr marL="342900" indent="-342900">
              <a:buAutoNum type="arabicPeriod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7927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56583"/>
            <a:ext cx="7467600" cy="635000"/>
          </a:xfrm>
        </p:spPr>
        <p:txBody>
          <a:bodyPr>
            <a:normAutofit fontScale="90000"/>
          </a:bodyPr>
          <a:lstStyle/>
          <a:p>
            <a:r>
              <a:rPr lang="en-US" dirty="0"/>
              <a:t>Origin and Purpose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182083"/>
            <a:ext cx="7543800" cy="2246917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/>
              <a:t>2015 Session of the Nevada Legislature: Senator Debbie Smith and Senator Heidi Gansert introduced legislation that led to the development of SafeVoice</a:t>
            </a:r>
          </a:p>
          <a:p>
            <a:endParaRPr lang="en-US" sz="1800" dirty="0"/>
          </a:p>
          <a:p>
            <a:r>
              <a:rPr lang="en-US" sz="1800" dirty="0"/>
              <a:t>Senate Bill 338 (July 10, 2015): Advisory Committee to study tip systems</a:t>
            </a:r>
          </a:p>
          <a:p>
            <a:endParaRPr lang="en-US" sz="1800" b="1" dirty="0"/>
          </a:p>
          <a:p>
            <a:r>
              <a:rPr lang="en-US" sz="1800" dirty="0"/>
              <a:t>Senate Bill 212 (June 12, 2017): K-12 Tip reporting required by law</a:t>
            </a:r>
          </a:p>
          <a:p>
            <a:endParaRPr lang="en-US" sz="1800" b="1" dirty="0"/>
          </a:p>
          <a:p>
            <a:r>
              <a:rPr lang="en-US" sz="1800" dirty="0"/>
              <a:t>PURPOSE: Empower Nevada youth to actively engage in school and student safety and well-being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" r="3312" b="28743"/>
          <a:stretch/>
        </p:blipFill>
        <p:spPr bwMode="auto">
          <a:xfrm>
            <a:off x="2327838" y="3639038"/>
            <a:ext cx="1695609" cy="206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5" t="5228" r="14160" b="15148"/>
          <a:stretch/>
        </p:blipFill>
        <p:spPr>
          <a:xfrm>
            <a:off x="5029200" y="3651716"/>
            <a:ext cx="1567943" cy="20959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29003" y="6058356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Smith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52999" y="6089133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Gansert</a:t>
            </a:r>
          </a:p>
        </p:txBody>
      </p:sp>
    </p:spTree>
    <p:extLst>
      <p:ext uri="{BB962C8B-B14F-4D97-AF65-F5344CB8AC3E}">
        <p14:creationId xmlns:p14="http://schemas.microsoft.com/office/powerpoint/2010/main" val="470779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F3CAA2-FA79-4D12-AC22-42F5D4DFB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0"/>
            <a:ext cx="592584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2E1026-86F4-4822-8FE6-91DBAE72CE3D}"/>
              </a:ext>
            </a:extLst>
          </p:cNvPr>
          <p:cNvSpPr txBox="1"/>
          <p:nvPr/>
        </p:nvSpPr>
        <p:spPr>
          <a:xfrm>
            <a:off x="228600" y="381000"/>
            <a:ext cx="2438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Reporting from </a:t>
            </a:r>
            <a:r>
              <a:rPr lang="en-US" sz="2000" b="1" dirty="0">
                <a:hlinkClick r:id="rId3"/>
              </a:rPr>
              <a:t>www.safevoicenv.org</a:t>
            </a:r>
            <a:endParaRPr lang="en-US" sz="2000" b="1" dirty="0"/>
          </a:p>
          <a:p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Same process</a:t>
            </a:r>
          </a:p>
          <a:p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Language choices in upper right corner</a:t>
            </a:r>
          </a:p>
          <a:p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Log back on to answer  questions from DPS Comm Specialist or to give 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461976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5229685-A0CF-45AA-A656-CB948C639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29575"/>
            <a:ext cx="4770502" cy="441680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117DFF-4A2E-4D32-B815-355CA5779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018" y="993395"/>
            <a:ext cx="3431115" cy="4648200"/>
          </a:xfrm>
        </p:spPr>
        <p:txBody>
          <a:bodyPr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Outreach and awareness is Education-led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Tip processing is led by Law Enforcement (DPS)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Response is from all three partners,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including community partners; </a:t>
            </a:r>
            <a:r>
              <a:rPr lang="en-US" sz="2000" dirty="0"/>
              <a:t>parental involvement is key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Use of SafeVoice platform to communicate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Partnership supports collaboration to keep students safe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2AE530A-749A-4D1F-BDE9-C853A06B8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925"/>
            <a:ext cx="2286000" cy="1371600"/>
          </a:xfrm>
          <a:prstGeom prst="rect">
            <a:avLst/>
          </a:prstGeom>
        </p:spPr>
      </p:pic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DC5A5F3F-CB4E-466F-AEF5-8CF4C44452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949322"/>
            <a:ext cx="2264697" cy="832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424" y="251630"/>
            <a:ext cx="4838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6699"/>
                </a:solidFill>
                <a:latin typeface="+mj-lt"/>
              </a:rPr>
              <a:t>Intent: Safety &amp; Well-Being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49E1C-7780-4521-A512-E415DB4D66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5" y="5846380"/>
            <a:ext cx="2264698" cy="93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13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666"/>
            <a:ext cx="3429000" cy="934934"/>
          </a:xfrm>
        </p:spPr>
        <p:txBody>
          <a:bodyPr>
            <a:noAutofit/>
          </a:bodyPr>
          <a:lstStyle/>
          <a:p>
            <a:r>
              <a:rPr lang="en-US" dirty="0"/>
              <a:t>The Process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4102" y="1947695"/>
            <a:ext cx="2057400" cy="102234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Active threat of school violence,  suicide threat, life-safety matter or criminally involved reports</a:t>
            </a:r>
          </a:p>
          <a:p>
            <a:pPr lvl="0" algn="ctr"/>
            <a:r>
              <a:rPr lang="en-US" sz="1050" dirty="0">
                <a:solidFill>
                  <a:schemeClr val="tx1"/>
                </a:solidFill>
              </a:rPr>
              <a:t>go to law enforcement 24/7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0" y="1388894"/>
            <a:ext cx="2103427" cy="213994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School Team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 receives all reports and responds during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school hours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(some tips may be special circumstances on how the tip is sent to the School, District or Charter/Public School Recipients</a:t>
            </a:r>
          </a:p>
          <a:p>
            <a:pPr lvl="0"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60648" y="5238885"/>
            <a:ext cx="1714500" cy="10922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School team provides update in P3 (disposition, actions outcomes, additional information) </a:t>
            </a:r>
            <a:r>
              <a:rPr lang="en-US" sz="1050" dirty="0">
                <a:solidFill>
                  <a:srgbClr val="C00000"/>
                </a:solidFill>
              </a:rPr>
              <a:t>closes out the tip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2948428"/>
            <a:ext cx="0" cy="71613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080688" y="1909003"/>
            <a:ext cx="2001159" cy="50092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2"/>
            <a:endCxn id="6" idx="1"/>
          </p:cNvCxnSpPr>
          <p:nvPr/>
        </p:nvCxnSpPr>
        <p:spPr>
          <a:xfrm>
            <a:off x="5124450" y="1909003"/>
            <a:ext cx="1276350" cy="5498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267200" y="512003"/>
            <a:ext cx="1714500" cy="1397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SafeVoice Tip 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received by DPS,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live 24/7, two way dialogue, 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Priority Level set, tip sent out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6800" y="3664559"/>
            <a:ext cx="1714500" cy="990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Law Enforcement takes actions as deemed necessary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17898" y="3918929"/>
            <a:ext cx="1714500" cy="990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Schools provide appropriate resources as deemed necessary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01483" y="3918930"/>
            <a:ext cx="1714500" cy="101687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If tip is regarding “bullying” investigation &amp; required timeline begins</a:t>
            </a:r>
          </a:p>
          <a:p>
            <a:pPr algn="ctr"/>
            <a:r>
              <a:rPr lang="en-US" sz="800" dirty="0">
                <a:solidFill>
                  <a:srgbClr val="0070C0"/>
                </a:solidFill>
              </a:rPr>
              <a:t>NRS: 388.12/ 388.123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66800" y="5092971"/>
            <a:ext cx="1714500" cy="138402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Law Enforcement provides update in P3 (CAD#; welfare check; investigation; contact made; etc.) </a:t>
            </a:r>
          </a:p>
          <a:p>
            <a:pPr algn="ctr"/>
            <a:r>
              <a:rPr lang="en-US" sz="1050" dirty="0">
                <a:solidFill>
                  <a:srgbClr val="C00000"/>
                </a:solidFill>
              </a:rPr>
              <a:t>Does not close tip  </a:t>
            </a:r>
          </a:p>
        </p:txBody>
      </p:sp>
      <p:cxnSp>
        <p:nvCxnSpPr>
          <p:cNvPr id="18" name="Straight Arrow Connector 17"/>
          <p:cNvCxnSpPr>
            <a:stCxn id="12" idx="2"/>
            <a:endCxn id="15" idx="0"/>
          </p:cNvCxnSpPr>
          <p:nvPr/>
        </p:nvCxnSpPr>
        <p:spPr>
          <a:xfrm>
            <a:off x="1924050" y="4655159"/>
            <a:ext cx="0" cy="4378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2"/>
          </p:cNvCxnSpPr>
          <p:nvPr/>
        </p:nvCxnSpPr>
        <p:spPr>
          <a:xfrm>
            <a:off x="6158734" y="4935809"/>
            <a:ext cx="394467" cy="27688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2"/>
            <a:endCxn id="14" idx="0"/>
          </p:cNvCxnSpPr>
          <p:nvPr/>
        </p:nvCxnSpPr>
        <p:spPr>
          <a:xfrm flipH="1">
            <a:off x="6158733" y="3528843"/>
            <a:ext cx="1293781" cy="3900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2"/>
            <a:endCxn id="13" idx="0"/>
          </p:cNvCxnSpPr>
          <p:nvPr/>
        </p:nvCxnSpPr>
        <p:spPr>
          <a:xfrm>
            <a:off x="7452514" y="3528843"/>
            <a:ext cx="522634" cy="39008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2"/>
          </p:cNvCxnSpPr>
          <p:nvPr/>
        </p:nvCxnSpPr>
        <p:spPr>
          <a:xfrm flipH="1">
            <a:off x="7588812" y="4909529"/>
            <a:ext cx="386336" cy="3031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352800" y="3622348"/>
            <a:ext cx="1622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3399"/>
                </a:solidFill>
              </a:rPr>
              <a:t>Priority levels and event types are based on information received, however, they are subject to change as more information is obtained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17C2A0-B22E-4030-B8E1-E7C54592AC11}"/>
              </a:ext>
            </a:extLst>
          </p:cNvPr>
          <p:cNvSpPr txBox="1"/>
          <p:nvPr/>
        </p:nvSpPr>
        <p:spPr>
          <a:xfrm>
            <a:off x="6596328" y="482382"/>
            <a:ext cx="1984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 Roles</a:t>
            </a:r>
          </a:p>
        </p:txBody>
      </p:sp>
    </p:spTree>
    <p:extLst>
      <p:ext uri="{BB962C8B-B14F-4D97-AF65-F5344CB8AC3E}">
        <p14:creationId xmlns:p14="http://schemas.microsoft.com/office/powerpoint/2010/main" val="383602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5229685-A0CF-45AA-A656-CB948C639E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55867"/>
            <a:ext cx="3316312" cy="31462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2AE530A-749A-4D1F-BDE9-C853A06B8E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762000"/>
            <a:ext cx="1714500" cy="1028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645352-A421-44DF-90F2-CC149FBC3587}"/>
              </a:ext>
            </a:extLst>
          </p:cNvPr>
          <p:cNvSpPr txBox="1"/>
          <p:nvPr/>
        </p:nvSpPr>
        <p:spPr>
          <a:xfrm>
            <a:off x="1752600" y="170124"/>
            <a:ext cx="5968674" cy="600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/>
              <a:t>Multi-Disciplinary Approach: Roles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1F67B-862F-422D-B737-A79C29841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1476" y="762000"/>
            <a:ext cx="4950124" cy="5925876"/>
          </a:xfrm>
        </p:spPr>
        <p:txBody>
          <a:bodyPr>
            <a:normAutofit fontScale="47500" lnSpcReduction="20000"/>
          </a:bodyPr>
          <a:lstStyle/>
          <a:p>
            <a:r>
              <a:rPr lang="en-US" sz="3400" dirty="0"/>
              <a:t>.  </a:t>
            </a:r>
            <a:r>
              <a:rPr lang="en-US" sz="3400" b="1" dirty="0">
                <a:solidFill>
                  <a:srgbClr val="0070C0"/>
                </a:solidFill>
              </a:rPr>
              <a:t>SafeVoice is a partnership </a:t>
            </a:r>
            <a:r>
              <a:rPr lang="en-US" sz="3400" b="1" dirty="0"/>
              <a:t>between the Nevada Department of Education and the Department of Public Safety.</a:t>
            </a:r>
          </a:p>
          <a:p>
            <a:endParaRPr lang="en-US" sz="3400" b="1" dirty="0"/>
          </a:p>
          <a:p>
            <a:r>
              <a:rPr lang="en-US" sz="3400" dirty="0">
                <a:solidFill>
                  <a:srgbClr val="0070C0"/>
                </a:solidFill>
              </a:rPr>
              <a:t>.  </a:t>
            </a:r>
            <a:r>
              <a:rPr lang="en-US" sz="3400" b="1" dirty="0">
                <a:solidFill>
                  <a:srgbClr val="0070C0"/>
                </a:solidFill>
              </a:rPr>
              <a:t>School Police and local Law Enforcement </a:t>
            </a:r>
            <a:r>
              <a:rPr lang="en-US" sz="3400" b="1" dirty="0"/>
              <a:t>respond to ALL threats to life and safety.</a:t>
            </a:r>
          </a:p>
          <a:p>
            <a:endParaRPr lang="en-US" sz="3400" b="1" dirty="0"/>
          </a:p>
          <a:p>
            <a:r>
              <a:rPr lang="en-US" sz="3400" b="1" dirty="0"/>
              <a:t>. </a:t>
            </a:r>
            <a:r>
              <a:rPr lang="en-US" sz="3400" b="1" dirty="0">
                <a:solidFill>
                  <a:srgbClr val="0070C0"/>
                </a:solidFill>
              </a:rPr>
              <a:t>School Multi-Disciplinary Teams (MDT) </a:t>
            </a:r>
            <a:r>
              <a:rPr lang="en-US" sz="3400" b="1" dirty="0"/>
              <a:t>respond to ALL tips with student support and referrals to school- or community-based services.</a:t>
            </a:r>
          </a:p>
          <a:p>
            <a:endParaRPr lang="en-US" sz="3400" b="1" dirty="0"/>
          </a:p>
          <a:p>
            <a:r>
              <a:rPr lang="en-US" sz="3400" b="1" dirty="0"/>
              <a:t>.  </a:t>
            </a:r>
            <a:r>
              <a:rPr lang="en-US" sz="3400" b="1" dirty="0">
                <a:solidFill>
                  <a:srgbClr val="0070C0"/>
                </a:solidFill>
              </a:rPr>
              <a:t>School social workers, counselors and  psychologists </a:t>
            </a:r>
            <a:r>
              <a:rPr lang="en-US" sz="3400" b="1" dirty="0"/>
              <a:t>work with students to keep them safe, resolve problems and increase resilience.</a:t>
            </a:r>
          </a:p>
          <a:p>
            <a:endParaRPr lang="en-US" sz="3400" b="1" dirty="0"/>
          </a:p>
          <a:p>
            <a:r>
              <a:rPr lang="en-US" sz="3400" b="1" dirty="0"/>
              <a:t>.  </a:t>
            </a:r>
            <a:r>
              <a:rPr lang="en-US" sz="3400" b="1" dirty="0">
                <a:solidFill>
                  <a:srgbClr val="0070C0"/>
                </a:solidFill>
              </a:rPr>
              <a:t>Mobile Crisis Response Teams (MCRT) </a:t>
            </a:r>
            <a:r>
              <a:rPr lang="en-US" sz="3400" b="1" dirty="0"/>
              <a:t>assist law enforcement to meet the urgent needs of students in crisis.</a:t>
            </a:r>
          </a:p>
          <a:p>
            <a:endParaRPr lang="en-US" sz="3400" b="1" dirty="0"/>
          </a:p>
          <a:p>
            <a:r>
              <a:rPr lang="en-US" sz="3400" b="1" dirty="0">
                <a:solidFill>
                  <a:srgbClr val="0070C0"/>
                </a:solidFill>
              </a:rPr>
              <a:t>.  Local Behavioral Health providers </a:t>
            </a:r>
            <a:r>
              <a:rPr lang="en-US" sz="3400" b="1" dirty="0"/>
              <a:t>work with school professionals to meet the mental health needs of students referred for evaluation and treatment.</a:t>
            </a:r>
          </a:p>
          <a:p>
            <a:endParaRPr lang="en-US" sz="3400" b="1" dirty="0"/>
          </a:p>
          <a:p>
            <a:endParaRPr lang="en-US" sz="3400" b="1" dirty="0"/>
          </a:p>
          <a:p>
            <a:pPr algn="ctr"/>
            <a:r>
              <a:rPr lang="en-US" sz="3400" b="1" dirty="0"/>
              <a:t>PARENTS AND STUDENTS:</a:t>
            </a:r>
          </a:p>
          <a:p>
            <a:pPr algn="ctr"/>
            <a:r>
              <a:rPr lang="en-US" sz="3400" b="1" dirty="0"/>
              <a:t>OUR MOST IMPORTANT PARTNERS</a:t>
            </a:r>
          </a:p>
          <a:p>
            <a:endParaRPr lang="en-US" sz="3400" b="1" dirty="0"/>
          </a:p>
          <a:p>
            <a:endParaRPr lang="en-US" sz="3400" b="1" dirty="0"/>
          </a:p>
          <a:p>
            <a:endParaRPr lang="en-US" sz="19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D1EBFF-C087-4ABE-8E7F-673E8D3364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5580215"/>
            <a:ext cx="2453853" cy="10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6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400"/>
            <a:ext cx="8229600" cy="13208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opperplate Gothic Bold" panose="020E0705020206020404" pitchFamily="34" charset="0"/>
              </a:rPr>
              <a:t>SafeVoice Summary of top 10  for first full school year 2018/2019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34634"/>
            <a:ext cx="5334000" cy="43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417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400"/>
            <a:ext cx="8229600" cy="1117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Bahnschrift" panose="020B0502040204020203" pitchFamily="34" charset="0"/>
              </a:rPr>
              <a:t>Monthly Activity for Bullying Tips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781800" cy="474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621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35" y="482600"/>
            <a:ext cx="9008165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i="1" dirty="0"/>
              <a:t/>
            </a:r>
            <a:br>
              <a:rPr lang="en-US" sz="2700" b="1" i="1" dirty="0"/>
            </a:br>
            <a:r>
              <a:rPr lang="en-US" sz="4400" b="1" u="sng" dirty="0">
                <a:latin typeface="Bahnschrift" panose="020B0502040204020203" pitchFamily="34" charset="0"/>
              </a:rPr>
              <a:t>Monthly</a:t>
            </a:r>
            <a:r>
              <a:rPr lang="en-US" sz="4400" b="1" dirty="0">
                <a:latin typeface="Bahnschrift" panose="020B0502040204020203" pitchFamily="34" charset="0"/>
              </a:rPr>
              <a:t> Activity Of All Tips Received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803400"/>
            <a:ext cx="7381875" cy="453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775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002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Interesting Information and Trends Noted During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Between August 2018 and December 2018, 4 students were reported as having committed suicide in Nevada.</a:t>
            </a:r>
          </a:p>
          <a:p>
            <a:r>
              <a:rPr lang="en-US" sz="2400" dirty="0"/>
              <a:t>Nevada currently ranks 6</a:t>
            </a:r>
            <a:r>
              <a:rPr lang="en-US" sz="2400" baseline="30000" dirty="0"/>
              <a:t>th</a:t>
            </a:r>
            <a:r>
              <a:rPr lang="en-US" sz="2400" dirty="0"/>
              <a:t> in the United States for suicide rates per capita </a:t>
            </a:r>
            <a:r>
              <a:rPr lang="en-US" sz="900" dirty="0"/>
              <a:t> </a:t>
            </a:r>
          </a:p>
          <a:p>
            <a:r>
              <a:rPr lang="en-US" sz="2400" dirty="0"/>
              <a:t>Suicide is the second leading cause of death of students 15 and older (traffic accidents are currently first leading cause)</a:t>
            </a:r>
          </a:p>
          <a:p>
            <a:pPr marL="0" lvl="0" indent="0">
              <a:buNone/>
            </a:pPr>
            <a:r>
              <a:rPr lang="en-US" sz="1600" dirty="0">
                <a:solidFill>
                  <a:prstClr val="black"/>
                </a:solidFill>
              </a:rPr>
              <a:t>			  source: </a:t>
            </a:r>
            <a:r>
              <a:rPr lang="en-US" sz="900" dirty="0">
                <a:solidFill>
                  <a:prstClr val="black"/>
                </a:solidFill>
              </a:rPr>
              <a:t>https://www.americashealthrankings.org/explore/annual/measure/Suicide/state/NV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685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400"/>
            <a:ext cx="8229600" cy="1117600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Interesting Information and Trends Noted During 2018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sz="2000" b="1" dirty="0"/>
              <a:t>During the first semester of school year 2018-2019 (August – December)</a:t>
            </a:r>
          </a:p>
          <a:p>
            <a:pPr lvl="1"/>
            <a:r>
              <a:rPr lang="en-US" sz="1900" dirty="0">
                <a:solidFill>
                  <a:srgbClr val="003399"/>
                </a:solidFill>
              </a:rPr>
              <a:t>SafeVoice received approximately 3,500 tips</a:t>
            </a:r>
          </a:p>
          <a:p>
            <a:pPr lvl="1"/>
            <a:endParaRPr lang="en-US" sz="1900" dirty="0">
              <a:solidFill>
                <a:srgbClr val="003399"/>
              </a:solidFill>
            </a:endParaRPr>
          </a:p>
          <a:p>
            <a:pPr lvl="1"/>
            <a:r>
              <a:rPr lang="en-US" sz="1900" dirty="0">
                <a:solidFill>
                  <a:srgbClr val="003399"/>
                </a:solidFill>
              </a:rPr>
              <a:t>Approx. 39% of cyber-bullying was conducted using social media posts to threaten, intimidate, or harass another student.</a:t>
            </a:r>
          </a:p>
          <a:p>
            <a:pPr lvl="1"/>
            <a:endParaRPr lang="en-US" sz="1900" dirty="0">
              <a:solidFill>
                <a:srgbClr val="003399"/>
              </a:solidFill>
            </a:endParaRPr>
          </a:p>
          <a:p>
            <a:pPr lvl="1"/>
            <a:r>
              <a:rPr lang="en-US" sz="1900" dirty="0">
                <a:solidFill>
                  <a:srgbClr val="003399"/>
                </a:solidFill>
              </a:rPr>
              <a:t>1,983 tips (approximately 57%) were reported during school hours </a:t>
            </a:r>
          </a:p>
          <a:p>
            <a:pPr marL="457200" lvl="1" indent="0">
              <a:buNone/>
            </a:pPr>
            <a:r>
              <a:rPr lang="en-US" sz="1900" dirty="0">
                <a:solidFill>
                  <a:srgbClr val="003399"/>
                </a:solidFill>
              </a:rPr>
              <a:t>      (7 a.m.—3 p.m.)</a:t>
            </a:r>
          </a:p>
          <a:p>
            <a:pPr marL="457200" lvl="1" indent="0">
              <a:buNone/>
            </a:pPr>
            <a:endParaRPr lang="en-US" sz="1900" dirty="0">
              <a:solidFill>
                <a:srgbClr val="003399"/>
              </a:solidFill>
            </a:endParaRPr>
          </a:p>
          <a:p>
            <a:pPr lvl="1"/>
            <a:r>
              <a:rPr lang="en-US" sz="1900" dirty="0">
                <a:solidFill>
                  <a:srgbClr val="003399"/>
                </a:solidFill>
              </a:rPr>
              <a:t>Middle school students (grades 6 through 8) represented the largest population of individuals identified as perpetrators in school safety reports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288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Since the SafeVoice Communication Center and its program started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1, 2018 to June 16, 2019 </a:t>
            </a:r>
            <a:r>
              <a:rPr lang="en-US" sz="1200" dirty="0"/>
              <a:t>(0730hrs) </a:t>
            </a:r>
            <a:r>
              <a:rPr lang="en-US" sz="2800" dirty="0"/>
              <a:t>there have been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10251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tips</a:t>
            </a:r>
            <a:r>
              <a:rPr lang="en-US" sz="2800" dirty="0"/>
              <a:t> received.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Of the tips received,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3,141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tips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/>
              <a:t>were sent to some type of Law Enforcement Agency. (Sheriff’s Office, local Police Department, School Police)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670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NRS 388.1451</a:t>
            </a:r>
            <a:br>
              <a:rPr lang="en-US" sz="2800" b="1" dirty="0"/>
            </a:br>
            <a:r>
              <a:rPr lang="en-US" sz="2800" b="1" dirty="0"/>
              <a:t>Establishment of SafeVoice in Nevada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NRS 388.1454(3)   </a:t>
            </a:r>
            <a:r>
              <a:rPr lang="en-US" sz="1650" i="1" dirty="0">
                <a:solidFill>
                  <a:srgbClr val="7030A0"/>
                </a:solidFill>
              </a:rPr>
              <a:t>(Safe-to-Tell) </a:t>
            </a:r>
            <a:r>
              <a:rPr lang="en-US" sz="1650" b="1" i="1" dirty="0">
                <a:solidFill>
                  <a:srgbClr val="7030A0"/>
                </a:solidFill>
              </a:rPr>
              <a:t>(i.e. SafeVoice)</a:t>
            </a:r>
          </a:p>
          <a:p>
            <a:pPr marL="0" indent="0">
              <a:buNone/>
            </a:pPr>
            <a:endParaRPr lang="en-US" sz="165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/>
              <a:t>It is the intent of the Legislature in enacting NRS to </a:t>
            </a:r>
            <a:r>
              <a:rPr lang="en-US" sz="2400" dirty="0">
                <a:solidFill>
                  <a:srgbClr val="0000FF"/>
                </a:solidFill>
              </a:rPr>
              <a:t>388.1451 </a:t>
            </a:r>
            <a:r>
              <a:rPr lang="en-US" sz="2400" dirty="0"/>
              <a:t>to </a:t>
            </a:r>
            <a:r>
              <a:rPr lang="en-US" sz="2400" dirty="0">
                <a:solidFill>
                  <a:srgbClr val="0000FF"/>
                </a:solidFill>
              </a:rPr>
              <a:t>388.1459, </a:t>
            </a:r>
            <a:r>
              <a:rPr lang="en-US" sz="2400" dirty="0"/>
              <a:t>inclusive, to enable the people of this State </a:t>
            </a:r>
            <a:r>
              <a:rPr lang="en-US" sz="2400" i="1" u="sng" dirty="0">
                <a:solidFill>
                  <a:srgbClr val="0000FF"/>
                </a:solidFill>
              </a:rPr>
              <a:t>to easily and </a:t>
            </a:r>
            <a:r>
              <a:rPr lang="en-US" sz="2400" b="1" i="1" u="sng" dirty="0">
                <a:solidFill>
                  <a:srgbClr val="0000FF"/>
                </a:solidFill>
              </a:rPr>
              <a:t>anonymously</a:t>
            </a:r>
            <a:r>
              <a:rPr lang="en-US" sz="2400" i="1" u="sng" dirty="0">
                <a:solidFill>
                  <a:srgbClr val="0000FF"/>
                </a:solidFill>
              </a:rPr>
              <a:t> </a:t>
            </a:r>
            <a:r>
              <a:rPr lang="en-US" sz="2400" b="1" i="1" u="sng" dirty="0">
                <a:solidFill>
                  <a:srgbClr val="0000FF"/>
                </a:solidFill>
              </a:rPr>
              <a:t>provide </a:t>
            </a:r>
            <a:r>
              <a:rPr lang="en-US" sz="2400" dirty="0"/>
              <a:t>to appropriate state or local public safety agencies and to school administrators </a:t>
            </a:r>
            <a:r>
              <a:rPr lang="en-US" sz="2400" b="1" i="1" u="sng" dirty="0">
                <a:solidFill>
                  <a:srgbClr val="0000FF"/>
                </a:solidFill>
              </a:rPr>
              <a:t>information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about dangerous, violent or unlawful activities, or the threat of such activities, conducted on school property, at an activity sponsored by a public school or on a school bus of a public school.</a:t>
            </a:r>
          </a:p>
          <a:p>
            <a:pPr marL="457200" lvl="1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BEB199-6483-4D12-8F5E-B4A9ED6FC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62600"/>
            <a:ext cx="2453853" cy="10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8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7893-3A3E-4C67-8AEF-EE4B6932B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006699"/>
                </a:solidFill>
                <a:latin typeface="Century Gothic" panose="020B0502020202020204" pitchFamily="34" charset="0"/>
              </a:rPr>
              <a:t>A message from David King, an Assistant </a:t>
            </a:r>
            <a:r>
              <a:rPr lang="en-US" sz="2400" b="1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Principal </a:t>
            </a:r>
            <a:r>
              <a:rPr lang="en-US" sz="2400" b="1" dirty="0">
                <a:solidFill>
                  <a:srgbClr val="006699"/>
                </a:solidFill>
                <a:latin typeface="Century Gothic" panose="020B0502020202020204" pitchFamily="34" charset="0"/>
              </a:rPr>
              <a:t>in Colorado about Safe2Tell, which uses the same technology and similar approach 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AD332-2CD5-4452-83AA-688D2C8DA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2071968"/>
            <a:ext cx="6447501" cy="3639670"/>
          </a:xfrm>
        </p:spPr>
        <p:txBody>
          <a:bodyPr>
            <a:normAutofit lnSpcReduction="10000"/>
          </a:bodyPr>
          <a:lstStyle/>
          <a:p>
            <a:endParaRPr lang="en-US" sz="2400" dirty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r>
              <a:rPr lang="en-US" sz="2400" dirty="0">
                <a:hlinkClick r:id="rId2"/>
              </a:rPr>
              <a:t>https://goo.gl/images/p7f2vk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For MS and HS faculty, this is in your launch lesson ppt, PLEASE share with your students!   And finally,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EF5B79-D5BF-422C-A0D3-7013C7B9F01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061" y="2450473"/>
            <a:ext cx="2183048" cy="11326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n 4">
            <a:extLst>
              <a:ext uri="{FF2B5EF4-FFF2-40B4-BE49-F238E27FC236}">
                <a16:creationId xmlns:a16="http://schemas.microsoft.com/office/drawing/2014/main" id="{3C2BFE47-D650-48DA-98C5-9E3E1DA09361}"/>
              </a:ext>
            </a:extLst>
          </p:cNvPr>
          <p:cNvSpPr/>
          <p:nvPr/>
        </p:nvSpPr>
        <p:spPr>
          <a:xfrm>
            <a:off x="4953000" y="1219201"/>
            <a:ext cx="3699598" cy="3276600"/>
          </a:xfrm>
          <a:prstGeom prst="sun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Thank you! for all the care you share with Nevada’s students!</a:t>
            </a:r>
          </a:p>
        </p:txBody>
      </p:sp>
    </p:spTree>
    <p:extLst>
      <p:ext uri="{BB962C8B-B14F-4D97-AF65-F5344CB8AC3E}">
        <p14:creationId xmlns:p14="http://schemas.microsoft.com/office/powerpoint/2010/main" val="275236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9400"/>
            <a:ext cx="5257800" cy="14732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SB 80: Handle with Care:</a:t>
            </a:r>
            <a:br>
              <a:rPr lang="en-US" sz="3200" b="1" dirty="0">
                <a:solidFill>
                  <a:srgbClr val="FFC000"/>
                </a:solidFill>
              </a:rPr>
            </a:br>
            <a:r>
              <a:rPr lang="en-US" sz="3200" b="1" dirty="0">
                <a:solidFill>
                  <a:srgbClr val="FFC000"/>
                </a:solidFill>
              </a:rPr>
              <a:t>   Student Safety – </a:t>
            </a:r>
            <a:r>
              <a:rPr lang="en-US" sz="3200" b="1" i="1" dirty="0">
                <a:solidFill>
                  <a:srgbClr val="FF0000"/>
                </a:solidFill>
              </a:rPr>
              <a:t>New Law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49" b="42580"/>
          <a:stretch/>
        </p:blipFill>
        <p:spPr bwMode="auto">
          <a:xfrm>
            <a:off x="114300" y="2133600"/>
            <a:ext cx="891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54143469-0793-452E-9FC1-2257A51DE6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2019300" cy="962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104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5181600" cy="7318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Handle with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Any officer or employee of a law enforcement agency who, in his or her professional or occupational capacity, knows or has reasonable cause to believe that a child who may attend a public school has been exposed to a traumatic event shall submit a report to the Handle with Care Program …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777A1C4A-3DBE-43BC-9E24-0947A30F59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70640"/>
            <a:ext cx="2019300" cy="962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457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729715"/>
            <a:ext cx="5410200" cy="1020762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Handle with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667" y="2590800"/>
            <a:ext cx="7408333" cy="3200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Traumatic events include; 	</a:t>
            </a:r>
          </a:p>
          <a:p>
            <a:pPr lvl="1"/>
            <a:r>
              <a:rPr lang="en-US" dirty="0"/>
              <a:t>Domestic Violence in the presence of the child</a:t>
            </a:r>
          </a:p>
          <a:p>
            <a:pPr lvl="1"/>
            <a:r>
              <a:rPr lang="en-US" dirty="0"/>
              <a:t>Death of a member of the family or household of the child</a:t>
            </a:r>
          </a:p>
          <a:p>
            <a:pPr lvl="1"/>
            <a:r>
              <a:rPr lang="en-US" dirty="0"/>
              <a:t>Arrest of a parent or guardian of the child in the presence of the child or </a:t>
            </a:r>
          </a:p>
          <a:p>
            <a:pPr lvl="1"/>
            <a:r>
              <a:rPr lang="en-US" dirty="0"/>
              <a:t>Child abuse or neglect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8CA1B7FD-9D06-4112-ACF7-4121C266D2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14475"/>
            <a:ext cx="2438400" cy="1161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13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20800"/>
          </a:xfrm>
        </p:spPr>
        <p:txBody>
          <a:bodyPr/>
          <a:lstStyle/>
          <a:p>
            <a:pPr algn="ctr"/>
            <a:r>
              <a:rPr lang="en-US" dirty="0"/>
              <a:t>Confidentiality of SafeVoice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6324600" cy="24384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SafeVoice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confidentiality is much like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Fight Club</a:t>
            </a: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first rule of Fight Club?</a:t>
            </a: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953001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Many school personnel and law enforcement continue to advise the students that a SafeVoice tip was submitted about them.</a:t>
            </a:r>
          </a:p>
          <a:p>
            <a:pPr algn="ctr"/>
            <a:endParaRPr lang="en-US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450" y="1701800"/>
            <a:ext cx="2133600" cy="467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7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04800"/>
            <a:ext cx="6172200" cy="12192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Confidentiality of SafeVoice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2057400"/>
            <a:ext cx="73914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NRS 388.1458: </a:t>
            </a:r>
          </a:p>
          <a:p>
            <a:pPr marL="0" indent="0">
              <a:buNone/>
            </a:pPr>
            <a:r>
              <a:rPr lang="en-US" sz="2800" b="1" dirty="0"/>
              <a:t>Confidentiality:</a:t>
            </a:r>
          </a:p>
          <a:p>
            <a:pPr marL="0" indent="0">
              <a:buNone/>
            </a:pPr>
            <a:r>
              <a:rPr lang="en-US" sz="2800" dirty="0"/>
              <a:t>Except as otherwise provided in this section or as otherwise authorized pursuant to paragraph (a) of subsection 2 of NRS </a:t>
            </a:r>
            <a:r>
              <a:rPr lang="en-US" sz="2800" dirty="0">
                <a:solidFill>
                  <a:srgbClr val="0000FF"/>
                </a:solidFill>
              </a:rPr>
              <a:t>388.1455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sz="24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 person must not be compelled to produce or disclose any record or information provided to the Safe-to-Tell Program (now SafeVoice).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4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7F93B-6010-4B15-8875-F539DB0B9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038"/>
            <a:ext cx="7333331" cy="80639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Governor Sandoval signed Emergency Regulation 7.22.18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61B2C-3208-47D9-A93F-817199C24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040" y="3150674"/>
            <a:ext cx="5057948" cy="32595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D60DE3-F3E4-4480-AB4D-A534FCD17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3400"/>
            <a:ext cx="5715000" cy="1791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D81A8E-ED9B-4632-BBE6-633BA555E35A}"/>
              </a:ext>
            </a:extLst>
          </p:cNvPr>
          <p:cNvSpPr txBox="1"/>
          <p:nvPr/>
        </p:nvSpPr>
        <p:spPr>
          <a:xfrm>
            <a:off x="5867401" y="1811792"/>
            <a:ext cx="26670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dirty="0">
                <a:sym typeface="Wingdings" panose="05000000000000000000" pitchFamily="2" charset="2"/>
              </a:rPr>
              <a:t>  </a:t>
            </a:r>
            <a:r>
              <a:rPr lang="en-US" sz="2100" dirty="0"/>
              <a:t>Resolve Self-Report and Anonymity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00D6BC-FF85-46CD-AC28-B1C28BB4871B}"/>
              </a:ext>
            </a:extLst>
          </p:cNvPr>
          <p:cNvSpPr txBox="1"/>
          <p:nvPr/>
        </p:nvSpPr>
        <p:spPr>
          <a:xfrm>
            <a:off x="993840" y="4114800"/>
            <a:ext cx="2385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Deter Pranks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</a:p>
          <a:p>
            <a:r>
              <a:rPr lang="en-US" sz="2400" dirty="0">
                <a:sym typeface="Wingdings" panose="05000000000000000000" pitchFamily="2" charset="2"/>
              </a:rPr>
              <a:t>And Harassment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2916BBD-B2E8-4862-9658-AD8B1C22FCE3}"/>
                  </a:ext>
                </a:extLst>
              </p14:cNvPr>
              <p14:cNvContentPartPr/>
              <p14:nvPr/>
            </p14:nvContentPartPr>
            <p14:xfrm>
              <a:off x="2849340" y="478512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2916BBD-B2E8-4862-9658-AD8B1C22FC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0700" y="47761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9E4D71B-6533-4270-AE7E-10356616CBE8}"/>
                  </a:ext>
                </a:extLst>
              </p14:cNvPr>
              <p14:cNvContentPartPr/>
              <p14:nvPr/>
            </p14:nvContentPartPr>
            <p14:xfrm>
              <a:off x="2437860" y="466308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9E4D71B-6533-4270-AE7E-10356616CB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29220" y="46540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D2C8C51-6176-4428-80D0-845A62ADA87F}"/>
                  </a:ext>
                </a:extLst>
              </p14:cNvPr>
              <p14:cNvContentPartPr/>
              <p14:nvPr/>
            </p14:nvContentPartPr>
            <p14:xfrm>
              <a:off x="2209260" y="4602240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D2C8C51-6176-4428-80D0-845A62ADA8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0620" y="45932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3CF487F-EFAA-48C4-987F-6FF86EE316B3}"/>
                  </a:ext>
                </a:extLst>
              </p14:cNvPr>
              <p14:cNvContentPartPr/>
              <p14:nvPr/>
            </p14:nvContentPartPr>
            <p14:xfrm>
              <a:off x="1835940" y="324576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3CF487F-EFAA-48C4-987F-6FF86EE316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27300" y="32367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B154465-F053-4E66-AF1A-0E0636B83DA4}"/>
                  </a:ext>
                </a:extLst>
              </p14:cNvPr>
              <p14:cNvContentPartPr/>
              <p14:nvPr/>
            </p14:nvContentPartPr>
            <p14:xfrm>
              <a:off x="1393860" y="296388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B154465-F053-4E66-AF1A-0E0636B83D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5220" y="2954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866DC2C-633E-4B6E-8D22-D52528334C09}"/>
                  </a:ext>
                </a:extLst>
              </p14:cNvPr>
              <p14:cNvContentPartPr/>
              <p14:nvPr/>
            </p14:nvContentPartPr>
            <p14:xfrm>
              <a:off x="2712180" y="4404120"/>
              <a:ext cx="360" cy="3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866DC2C-633E-4B6E-8D22-D52528334C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03540" y="4395120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AC29F24-7F58-4EF2-90B0-B5C46544FB16}"/>
                  </a:ext>
                </a:extLst>
              </p14:cNvPr>
              <p14:cNvContentPartPr/>
              <p14:nvPr/>
            </p14:nvContentPartPr>
            <p14:xfrm>
              <a:off x="2704620" y="431268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AC29F24-7F58-4EF2-90B0-B5C46544FB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95980" y="4303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A06ECB9-B424-48FB-99CE-67767CE48A9B}"/>
                  </a:ext>
                </a:extLst>
              </p14:cNvPr>
              <p14:cNvContentPartPr/>
              <p14:nvPr/>
            </p14:nvContentPartPr>
            <p14:xfrm>
              <a:off x="2140860" y="3748920"/>
              <a:ext cx="360" cy="3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A06ECB9-B424-48FB-99CE-67767CE48A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2220" y="3739920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151906D-62EA-4AAA-9A58-8CAE74E4C4D0}"/>
                  </a:ext>
                </a:extLst>
              </p14:cNvPr>
              <p14:cNvContentPartPr/>
              <p14:nvPr/>
            </p14:nvContentPartPr>
            <p14:xfrm>
              <a:off x="2316180" y="5244360"/>
              <a:ext cx="360" cy="21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151906D-62EA-4AAA-9A58-8CAE74E4C4D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07540" y="5235720"/>
                <a:ext cx="180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03D6234-CB22-44E3-9D9D-CC6B4FA492FB}"/>
                  </a:ext>
                </a:extLst>
              </p14:cNvPr>
              <p14:cNvContentPartPr/>
              <p14:nvPr/>
            </p14:nvContentPartPr>
            <p14:xfrm>
              <a:off x="1973100" y="400776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03D6234-CB22-44E3-9D9D-CC6B4FA492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4460" y="39987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4383AEF-44B9-49A0-BDB4-8F2841A3ED9D}"/>
                  </a:ext>
                </a:extLst>
              </p14:cNvPr>
              <p14:cNvContentPartPr/>
              <p14:nvPr/>
            </p14:nvContentPartPr>
            <p14:xfrm>
              <a:off x="2320500" y="4686000"/>
              <a:ext cx="41760" cy="964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4383AEF-44B9-49A0-BDB4-8F2841A3ED9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11860" y="4677000"/>
                <a:ext cx="594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F9BE3F4-0087-48B9-A958-9744C2B47897}"/>
                  </a:ext>
                </a:extLst>
              </p14:cNvPr>
              <p14:cNvContentPartPr/>
              <p14:nvPr/>
            </p14:nvContentPartPr>
            <p14:xfrm>
              <a:off x="2316180" y="4282080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F9BE3F4-0087-48B9-A958-9744C2B478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07540" y="42730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99F51C1-983C-4AB0-8856-18F1F3E62F67}"/>
                  </a:ext>
                </a:extLst>
              </p14:cNvPr>
              <p14:cNvContentPartPr/>
              <p14:nvPr/>
            </p14:nvContentPartPr>
            <p14:xfrm>
              <a:off x="2323740" y="4327800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99F51C1-983C-4AB0-8856-18F1F3E62F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15100" y="431880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6378489"/>
      </p:ext>
    </p:extLst>
  </p:cSld>
  <p:clrMapOvr>
    <a:masterClrMapping/>
  </p:clrMapOvr>
</p:sld>
</file>

<file path=ppt/theme/theme1.xml><?xml version="1.0" encoding="utf-8"?>
<a:theme xmlns:a="http://schemas.openxmlformats.org/drawingml/2006/main" name="ndeppt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ndeppt1</Template>
  <TotalTime>4519</TotalTime>
  <Words>1569</Words>
  <Application>Microsoft Office PowerPoint</Application>
  <PresentationFormat>On-screen Show (4:3)</PresentationFormat>
  <Paragraphs>209</Paragraphs>
  <Slides>30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Aharoni</vt:lpstr>
      <vt:lpstr>Arial</vt:lpstr>
      <vt:lpstr>Arial Black</vt:lpstr>
      <vt:lpstr>Arial Rounded MT Bold</vt:lpstr>
      <vt:lpstr>Bahnschrift</vt:lpstr>
      <vt:lpstr>Calibri</vt:lpstr>
      <vt:lpstr>Century Gothic</vt:lpstr>
      <vt:lpstr>Copperplate Gothic Bold</vt:lpstr>
      <vt:lpstr>Wingdings</vt:lpstr>
      <vt:lpstr>ndeppt1</vt:lpstr>
      <vt:lpstr>PowerPoint Presentation</vt:lpstr>
      <vt:lpstr>Origin and Purpose</vt:lpstr>
      <vt:lpstr>NRS 388.1451 Establishment of SafeVoice in Nevada Law</vt:lpstr>
      <vt:lpstr>SB 80: Handle with Care:    Student Safety – New Law</vt:lpstr>
      <vt:lpstr>Handle with Care</vt:lpstr>
      <vt:lpstr>Handle with Care</vt:lpstr>
      <vt:lpstr>Confidentiality of SafeVoice</vt:lpstr>
      <vt:lpstr>Confidentiality of SafeVoice Information</vt:lpstr>
      <vt:lpstr>Governor Sandoval signed Emergency Regulation 7.22.18</vt:lpstr>
      <vt:lpstr>SafeVoice is now a requirement for all public schools per NRS (SB212 of 2017 session), also</vt:lpstr>
      <vt:lpstr> What is </vt:lpstr>
      <vt:lpstr>A word about          Safe and Respectful Reporting</vt:lpstr>
      <vt:lpstr>Nevada’s Approach to Tip Reporting </vt:lpstr>
      <vt:lpstr>The Process</vt:lpstr>
      <vt:lpstr>PowerPoint Presentation</vt:lpstr>
      <vt:lpstr>How does it work?  REALLY WELL!  P3campus.com – team member logs in to see and dispo tips</vt:lpstr>
      <vt:lpstr>3 Ways to Tip</vt:lpstr>
      <vt:lpstr>PowerPoint Presentation</vt:lpstr>
      <vt:lpstr>PowerPoint Presentation</vt:lpstr>
      <vt:lpstr>PowerPoint Presentation</vt:lpstr>
      <vt:lpstr>PowerPoint Presentation</vt:lpstr>
      <vt:lpstr>The Process</vt:lpstr>
      <vt:lpstr>PowerPoint Presentation</vt:lpstr>
      <vt:lpstr>SafeVoice Summary of top 10  for first full school year 2018/2019</vt:lpstr>
      <vt:lpstr>Monthly Activity for Bullying Tips</vt:lpstr>
      <vt:lpstr> Monthly Activity Of All Tips Received </vt:lpstr>
      <vt:lpstr>Interesting Information and Trends Noted During 2018</vt:lpstr>
      <vt:lpstr>Interesting Information and Trends Noted During 2018</vt:lpstr>
      <vt:lpstr>Progress</vt:lpstr>
      <vt:lpstr>A message from David King, an Assistant Principal in Colorado about Safe2Tell, which uses the same technology and similar approach 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Roxanne Starbuck</dc:creator>
  <cp:lastModifiedBy>Hutchinson, Laura</cp:lastModifiedBy>
  <cp:revision>123</cp:revision>
  <dcterms:created xsi:type="dcterms:W3CDTF">2016-03-03T23:46:26Z</dcterms:created>
  <dcterms:modified xsi:type="dcterms:W3CDTF">2019-08-29T21:27:06Z</dcterms:modified>
</cp:coreProperties>
</file>